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57" r:id="rId4"/>
    <p:sldId id="280" r:id="rId5"/>
    <p:sldId id="489" r:id="rId6"/>
    <p:sldId id="490" r:id="rId7"/>
    <p:sldId id="478" r:id="rId8"/>
    <p:sldId id="438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90" r:id="rId17"/>
    <p:sldId id="392" r:id="rId18"/>
    <p:sldId id="391" r:id="rId19"/>
    <p:sldId id="393" r:id="rId20"/>
    <p:sldId id="447" r:id="rId21"/>
    <p:sldId id="483" r:id="rId22"/>
    <p:sldId id="484" r:id="rId23"/>
    <p:sldId id="482" r:id="rId24"/>
    <p:sldId id="481" r:id="rId25"/>
    <p:sldId id="480" r:id="rId26"/>
    <p:sldId id="466" r:id="rId27"/>
    <p:sldId id="485" r:id="rId28"/>
    <p:sldId id="486" r:id="rId29"/>
    <p:sldId id="467" r:id="rId30"/>
    <p:sldId id="472" r:id="rId31"/>
    <p:sldId id="468" r:id="rId32"/>
    <p:sldId id="464" r:id="rId33"/>
    <p:sldId id="450" r:id="rId34"/>
    <p:sldId id="445" r:id="rId35"/>
    <p:sldId id="448" r:id="rId36"/>
    <p:sldId id="449" r:id="rId37"/>
    <p:sldId id="453" r:id="rId38"/>
  </p:sldIdLst>
  <p:sldSz cx="12188825" cy="6858000"/>
  <p:notesSz cx="6858000" cy="9144000"/>
  <p:defaultTextStyle>
    <a:defPPr>
      <a:defRPr lang="en-US"/>
    </a:defPPr>
    <a:lvl1pPr marL="0" algn="l" defTabSz="10882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32" algn="l" defTabSz="10882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264" algn="l" defTabSz="10882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396" algn="l" defTabSz="10882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528" algn="l" defTabSz="10882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660" algn="l" defTabSz="10882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792" algn="l" defTabSz="10882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8924" algn="l" defTabSz="10882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056" algn="l" defTabSz="10882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7472"/>
    <a:srgbClr val="C0504D"/>
    <a:srgbClr val="4BACC6"/>
    <a:srgbClr val="36869C"/>
    <a:srgbClr val="F79646"/>
    <a:srgbClr val="5A2524"/>
    <a:srgbClr val="262626"/>
    <a:srgbClr val="9BBB59"/>
    <a:srgbClr val="FFFFFF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4660"/>
  </p:normalViewPr>
  <p:slideViewPr>
    <p:cSldViewPr>
      <p:cViewPr varScale="1">
        <p:scale>
          <a:sx n="65" d="100"/>
          <a:sy n="65" d="100"/>
        </p:scale>
        <p:origin x="264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B3808-E3ED-4248-A93F-12102CFEB1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9B94-F773-4412-B8DE-9035D571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7A42-62C1-4F5D-A123-A575DD2344F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DEB7-3719-476E-B9BA-F6E1C05E6B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1BB87-001A-41C1-AA59-A2FCD0740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" y="20847"/>
            <a:ext cx="1494341" cy="1198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D:\Projects\Others\Documentation\Second Course\Original From Moa33\Logo\Logo modified.bmp">
            <a:extLst>
              <a:ext uri="{FF2B5EF4-FFF2-40B4-BE49-F238E27FC236}">
                <a16:creationId xmlns:a16="http://schemas.microsoft.com/office/drawing/2014/main" id="{2C717B47-5A38-97E7-9092-BA5A5319051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341" y="83063"/>
            <a:ext cx="1316871" cy="116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313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7A42-62C1-4F5D-A123-A575DD2344F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DEB7-3719-476E-B9BA-F6E1C05E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0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2929" y="384175"/>
            <a:ext cx="3838633" cy="8193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2795" y="384175"/>
            <a:ext cx="11316985" cy="8193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7A42-62C1-4F5D-A123-A575DD2344F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DEB7-3719-476E-B9BA-F6E1C05E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1567-7A54-B26B-5901-1F3AEAD6A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1C28C-5EEB-63A5-84FA-C93C88CAC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0CFAA-10F5-562F-373A-FF03C110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46D-8A1F-457C-9F62-484C04C6FD3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8862C-C670-A7BC-AB5F-374E7908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E1719-D607-A93B-250B-2422F5B2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FEC-9333-4BFF-8906-E89E5493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D1E2-6D0C-48A0-6C39-BB19D6BA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007A-F35A-DD57-CA31-88AF85990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4884-FA68-791F-0036-742D9059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46D-8A1F-457C-9F62-484C04C6FD3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28245-72B2-4CA5-0135-D005056E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7C33A-3B58-96C8-2D9D-94091E38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FEC-9333-4BFF-8906-E89E5493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28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CFB4-A6BD-E9FE-F29E-EB925898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B504C-9FF3-D8FB-4131-86DC85234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78FEA-F976-4153-671A-788703C5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46D-8A1F-457C-9F62-484C04C6FD3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CD8F1-1D63-3B3F-AF17-77178ED7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49E3A-6CBB-DE1C-66C5-2A0D918D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FEC-9333-4BFF-8906-E89E5493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751E-E0B6-97FF-BF9D-73B16F2C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4C3A1-E09E-5F85-8B9F-DFC063EE8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5FF5C-AD25-4256-B39D-D97D52F74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4D218-0119-C7B2-AB14-CE5467A0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46D-8A1F-457C-9F62-484C04C6FD3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9C050-5277-A41D-0EEF-266821FB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F3860-0EFB-1220-99C4-53C5E7BD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FEC-9333-4BFF-8906-E89E5493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69D4-8FE4-740A-C6BD-33EA8771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88148-B8B3-0B76-74B3-74599B17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FEA5D-44B4-97AA-8740-076020A69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3A33C-F2CD-DC40-1F44-01C4CB46A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D90155-FAD5-21E3-57C2-66E325960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0F2F3-CE6F-D5EB-9702-C7B8CB14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46D-8A1F-457C-9F62-484C04C6FD3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AE03D-538B-4474-2DB6-1FAEF52C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CF355-886A-BC61-2D05-D6FFCD58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FEC-9333-4BFF-8906-E89E5493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9413-28AB-4F99-5A6E-11DFBA5C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2FFFB-172B-14D6-7130-618FD97B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46D-8A1F-457C-9F62-484C04C6FD3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32FF3-7B30-0117-6B4B-F7FAB387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D3C2D-FEAF-6A04-0342-F6E5E3A0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FEC-9333-4BFF-8906-E89E5493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3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7C361B-A693-DB67-E869-B02F16D0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46D-8A1F-457C-9F62-484C04C6FD3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1B593-E5DF-415D-9779-66FB9D21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698B4-461E-CBEE-CD3A-85F18A03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FEC-9333-4BFF-8906-E89E5493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68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7865-92D0-5DDE-1174-91F7E180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3E1B-9C74-793C-A8FA-4E70DD5CC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A954C-8F12-DA00-4518-58992C69F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AE0B2-E859-F5EA-6E44-21352E35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46D-8A1F-457C-9F62-484C04C6FD3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B34E6-C3B3-143D-59EF-40B623BA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A8FC3-7B91-9FE1-BDF0-C318E82B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FEC-9333-4BFF-8906-E89E5493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7A42-62C1-4F5D-A123-A575DD2344F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DEB7-3719-476E-B9BA-F6E1C05E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3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163F6-C646-B710-6095-CF6AE66E4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F59FFC-D708-D679-7908-067E84B78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AB600-4CEA-788C-E1B6-61167B448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14306-2126-5DE3-C12A-60ABE50A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46D-8A1F-457C-9F62-484C04C6FD3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94670-8152-D949-5E30-7685F7AA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2EFC0-18BD-1941-3FC8-401356B5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FEC-9333-4BFF-8906-E89E5493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2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7267-0824-BC0A-5FA3-0F734DDA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BB504-18FB-3F0C-A4A7-39EF1E6E2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6AC43-4760-C67B-5697-A9C649BF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46D-8A1F-457C-9F62-484C04C6FD3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5C188-F823-5476-C2C4-6DCD24E8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AF01D-2B96-5FFA-74E7-838DAAC8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FEC-9333-4BFF-8906-E89E5493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47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94591-5032-1598-453D-B01F61570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5E404-AE10-99B6-1CED-049AEEE2D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95CC5-4FBB-140F-73C0-0BE1F850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46D-8A1F-457C-9F62-484C04C6FD3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15951-A7A3-72CF-334D-E44779FA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91AF6-75D7-F816-EC23-663272FA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AFEC-9333-4BFF-8906-E89E5493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7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4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3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6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7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9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7A42-62C1-4F5D-A123-A575DD2344F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DEB7-3719-476E-B9BA-F6E1C05E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2796" y="2239963"/>
            <a:ext cx="7577809" cy="6337300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33751" y="2239963"/>
            <a:ext cx="7577810" cy="6337300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7A42-62C1-4F5D-A123-A575DD2344F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DEB7-3719-476E-B9BA-F6E1C05E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9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32" indent="0">
              <a:buNone/>
              <a:defRPr sz="2400" b="1"/>
            </a:lvl2pPr>
            <a:lvl3pPr marL="1088264" indent="0">
              <a:buNone/>
              <a:defRPr sz="2100" b="1"/>
            </a:lvl3pPr>
            <a:lvl4pPr marL="1632396" indent="0">
              <a:buNone/>
              <a:defRPr sz="1900" b="1"/>
            </a:lvl4pPr>
            <a:lvl5pPr marL="2176528" indent="0">
              <a:buNone/>
              <a:defRPr sz="1900" b="1"/>
            </a:lvl5pPr>
            <a:lvl6pPr marL="2720660" indent="0">
              <a:buNone/>
              <a:defRPr sz="1900" b="1"/>
            </a:lvl6pPr>
            <a:lvl7pPr marL="3264792" indent="0">
              <a:buNone/>
              <a:defRPr sz="1900" b="1"/>
            </a:lvl7pPr>
            <a:lvl8pPr marL="3808924" indent="0">
              <a:buNone/>
              <a:defRPr sz="1900" b="1"/>
            </a:lvl8pPr>
            <a:lvl9pPr marL="435305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32" indent="0">
              <a:buNone/>
              <a:defRPr sz="2400" b="1"/>
            </a:lvl2pPr>
            <a:lvl3pPr marL="1088264" indent="0">
              <a:buNone/>
              <a:defRPr sz="2100" b="1"/>
            </a:lvl3pPr>
            <a:lvl4pPr marL="1632396" indent="0">
              <a:buNone/>
              <a:defRPr sz="1900" b="1"/>
            </a:lvl4pPr>
            <a:lvl5pPr marL="2176528" indent="0">
              <a:buNone/>
              <a:defRPr sz="1900" b="1"/>
            </a:lvl5pPr>
            <a:lvl6pPr marL="2720660" indent="0">
              <a:buNone/>
              <a:defRPr sz="1900" b="1"/>
            </a:lvl6pPr>
            <a:lvl7pPr marL="3264792" indent="0">
              <a:buNone/>
              <a:defRPr sz="1900" b="1"/>
            </a:lvl7pPr>
            <a:lvl8pPr marL="3808924" indent="0">
              <a:buNone/>
              <a:defRPr sz="1900" b="1"/>
            </a:lvl8pPr>
            <a:lvl9pPr marL="435305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7A42-62C1-4F5D-A123-A575DD2344F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DEB7-3719-476E-B9BA-F6E1C05E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3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7A42-62C1-4F5D-A123-A575DD2344F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DEB7-3719-476E-B9BA-F6E1C05E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7A42-62C1-4F5D-A123-A575DD2344F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DEB7-3719-476E-B9BA-F6E1C05E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32" indent="0">
              <a:buNone/>
              <a:defRPr sz="1400"/>
            </a:lvl2pPr>
            <a:lvl3pPr marL="1088264" indent="0">
              <a:buNone/>
              <a:defRPr sz="1200"/>
            </a:lvl3pPr>
            <a:lvl4pPr marL="1632396" indent="0">
              <a:buNone/>
              <a:defRPr sz="1100"/>
            </a:lvl4pPr>
            <a:lvl5pPr marL="2176528" indent="0">
              <a:buNone/>
              <a:defRPr sz="1100"/>
            </a:lvl5pPr>
            <a:lvl6pPr marL="2720660" indent="0">
              <a:buNone/>
              <a:defRPr sz="1100"/>
            </a:lvl6pPr>
            <a:lvl7pPr marL="3264792" indent="0">
              <a:buNone/>
              <a:defRPr sz="1100"/>
            </a:lvl7pPr>
            <a:lvl8pPr marL="3808924" indent="0">
              <a:buNone/>
              <a:defRPr sz="1100"/>
            </a:lvl8pPr>
            <a:lvl9pPr marL="435305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7A42-62C1-4F5D-A123-A575DD2344F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DEB7-3719-476E-B9BA-F6E1C05E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4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132" indent="0">
              <a:buNone/>
              <a:defRPr sz="3300"/>
            </a:lvl2pPr>
            <a:lvl3pPr marL="1088264" indent="0">
              <a:buNone/>
              <a:defRPr sz="2900"/>
            </a:lvl3pPr>
            <a:lvl4pPr marL="1632396" indent="0">
              <a:buNone/>
              <a:defRPr sz="2400"/>
            </a:lvl4pPr>
            <a:lvl5pPr marL="2176528" indent="0">
              <a:buNone/>
              <a:defRPr sz="2400"/>
            </a:lvl5pPr>
            <a:lvl6pPr marL="2720660" indent="0">
              <a:buNone/>
              <a:defRPr sz="2400"/>
            </a:lvl6pPr>
            <a:lvl7pPr marL="3264792" indent="0">
              <a:buNone/>
              <a:defRPr sz="2400"/>
            </a:lvl7pPr>
            <a:lvl8pPr marL="3808924" indent="0">
              <a:buNone/>
              <a:defRPr sz="2400"/>
            </a:lvl8pPr>
            <a:lvl9pPr marL="435305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32" indent="0">
              <a:buNone/>
              <a:defRPr sz="1400"/>
            </a:lvl2pPr>
            <a:lvl3pPr marL="1088264" indent="0">
              <a:buNone/>
              <a:defRPr sz="1200"/>
            </a:lvl3pPr>
            <a:lvl4pPr marL="1632396" indent="0">
              <a:buNone/>
              <a:defRPr sz="1100"/>
            </a:lvl4pPr>
            <a:lvl5pPr marL="2176528" indent="0">
              <a:buNone/>
              <a:defRPr sz="1100"/>
            </a:lvl5pPr>
            <a:lvl6pPr marL="2720660" indent="0">
              <a:buNone/>
              <a:defRPr sz="1100"/>
            </a:lvl6pPr>
            <a:lvl7pPr marL="3264792" indent="0">
              <a:buNone/>
              <a:defRPr sz="1100"/>
            </a:lvl7pPr>
            <a:lvl8pPr marL="3808924" indent="0">
              <a:buNone/>
              <a:defRPr sz="1100"/>
            </a:lvl8pPr>
            <a:lvl9pPr marL="435305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7A42-62C1-4F5D-A123-A575DD2344F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DEB7-3719-476E-B9BA-F6E1C05E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0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108826" tIns="54413" rIns="108826" bIns="544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08826" tIns="54413" rIns="108826" bIns="544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7A42-62C1-4F5D-A123-A575DD2344F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8DEB7-3719-476E-B9BA-F6E1C05E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9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26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99" indent="-408099" algn="l" defTabSz="108826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15" indent="-340083" algn="l" defTabSz="108826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30" indent="-272066" algn="l" defTabSz="108826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62" indent="-272066" algn="l" defTabSz="10882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94" indent="-272066" algn="l" defTabSz="108826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26" indent="-272066" algn="l" defTabSz="1088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58" indent="-272066" algn="l" defTabSz="1088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990" indent="-272066" algn="l" defTabSz="1088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122" indent="-272066" algn="l" defTabSz="1088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32" algn="l" defTabSz="10882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64" algn="l" defTabSz="10882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96" algn="l" defTabSz="10882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28" algn="l" defTabSz="10882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660" algn="l" defTabSz="10882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792" algn="l" defTabSz="10882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24" algn="l" defTabSz="10882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056" algn="l" defTabSz="10882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E2527-C11F-BD22-2226-B6679EB7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4C538-37EE-B0C0-5F3D-E4B84EBFD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7005A-F747-EA0A-60CA-FEE49B315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046D-8A1F-457C-9F62-484C04C6FD3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A0BB7-4C86-FF87-D052-6BC83F98B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BE4F6-61E6-C572-67BF-3FC6E7044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AFEC-9333-4BFF-8906-E89E5493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4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8"/>
          <a:stretch/>
        </p:blipFill>
        <p:spPr bwMode="auto">
          <a:xfrm>
            <a:off x="1955901" y="2195051"/>
            <a:ext cx="8572500" cy="46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536" y="1017126"/>
            <a:ext cx="8572500" cy="1165225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تاسیس نهاد رگولاتوری ریلی در ایران: الزامات و الگوی پیشنهادی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4" t="18538"/>
          <a:stretch/>
        </p:blipFill>
        <p:spPr bwMode="auto">
          <a:xfrm flipH="1">
            <a:off x="10514012" y="2202426"/>
            <a:ext cx="1660424" cy="46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8" r="81557"/>
          <a:stretch/>
        </p:blipFill>
        <p:spPr bwMode="auto">
          <a:xfrm flipH="1">
            <a:off x="0" y="2195051"/>
            <a:ext cx="1955901" cy="46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17424" y="5943600"/>
            <a:ext cx="2286000" cy="685800"/>
          </a:xfrm>
          <a:prstGeom prst="rect">
            <a:avLst/>
          </a:prstGeom>
        </p:spPr>
        <p:txBody>
          <a:bodyPr vert="horz" lIns="108826" tIns="54413" rIns="108826" bIns="54413" rtlCol="0">
            <a:normAutofit fontScale="92500"/>
          </a:bodyPr>
          <a:lstStyle>
            <a:lvl1pPr marL="0" indent="0" algn="ctr" defTabSz="1088264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132" indent="0" algn="ctr" defTabSz="1088264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264" indent="0" algn="ctr" defTabSz="1088264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396" indent="0" algn="ctr" defTabSz="108826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528" indent="0" algn="ctr" defTabSz="108826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660" indent="0" algn="ctr" defTabSz="108826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792" indent="0" algn="ctr" defTabSz="108826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924" indent="0" algn="ctr" defTabSz="108826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3056" indent="0" algn="ctr" defTabSz="108826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2800" dirty="0">
                <a:solidFill>
                  <a:schemeClr val="bg1"/>
                </a:solidFill>
                <a:cs typeface="B Traffic" pitchFamily="2" charset="-78"/>
              </a:rPr>
              <a:t>شهریورماه 1401</a:t>
            </a:r>
            <a:endParaRPr lang="en-US" sz="2800" dirty="0">
              <a:solidFill>
                <a:schemeClr val="bg1"/>
              </a:solidFill>
              <a:cs typeface="B Traffic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835" y="3392424"/>
            <a:ext cx="3090986" cy="1865376"/>
          </a:xfrm>
          <a:prstGeom prst="hexagon">
            <a:avLst>
              <a:gd name="adj" fmla="val 33064"/>
              <a:gd name="vf" fmla="val 11547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21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7E21B4E5-FD81-AE02-2986-257AF4EB91D8}"/>
              </a:ext>
            </a:extLst>
          </p:cNvPr>
          <p:cNvSpPr/>
          <p:nvPr/>
        </p:nvSpPr>
        <p:spPr>
          <a:xfrm flipV="1">
            <a:off x="-1" y="893"/>
            <a:ext cx="12188825" cy="1011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1439" y="1020207"/>
            <a:ext cx="645559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5775" y="1165733"/>
            <a:ext cx="5662119" cy="224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914126" rtl="1"/>
            <a:r>
              <a:rPr lang="ar-SA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تعیین میزان مسئولیت‌‌های کیفری و مدنی سوانح ریلی ناشی از اجرای این قانون و </a:t>
            </a:r>
            <a:r>
              <a:rPr lang="ar-SA" sz="1999" u="sng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سوانح ریلی ناشی از فعالیت‌‌ های ‌راه آهن </a:t>
            </a:r>
            <a:endParaRPr lang="fa-IR" sz="1999" u="sng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  <a:p>
            <a:pPr algn="just" defTabSz="914126" rtl="1"/>
            <a:endParaRPr lang="fa-IR" sz="1999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raffic" panose="00000400000000000000" pitchFamily="2" charset="-78"/>
            </a:endParaRP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مستند قانونی: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تبصره 2 ماده 2 ق. د. </a:t>
            </a: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مرجع اجرا: </a:t>
            </a:r>
            <a:r>
              <a:rPr lang="ar-SA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کمیسیون‌‌ های جلوگیری از سوانح ‌راه آهن مستقر در نواحی</a:t>
            </a:r>
            <a:endParaRPr lang="fa-IR" sz="19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مرجع استیناف:</a:t>
            </a:r>
            <a:r>
              <a:rPr lang="ar-SA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 </a:t>
            </a:r>
            <a:r>
              <a:rPr lang="ar-SA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کمیسیون عالی رسیدگی به سوانح ‌راه آهن </a:t>
            </a:r>
            <a:endParaRPr lang="en-US" sz="19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CE0100-1A77-CA0A-3041-CE2D19DEA780}"/>
              </a:ext>
            </a:extLst>
          </p:cNvPr>
          <p:cNvSpPr/>
          <p:nvPr/>
        </p:nvSpPr>
        <p:spPr>
          <a:xfrm>
            <a:off x="267505" y="1027076"/>
            <a:ext cx="505525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F59A75-4EF1-BF57-E392-E5B3FB7BC914}"/>
              </a:ext>
            </a:extLst>
          </p:cNvPr>
          <p:cNvGrpSpPr/>
          <p:nvPr/>
        </p:nvGrpSpPr>
        <p:grpSpPr>
          <a:xfrm>
            <a:off x="5055156" y="1119485"/>
            <a:ext cx="772564" cy="5038919"/>
            <a:chOff x="12769212" y="2459187"/>
            <a:chExt cx="611731" cy="454118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D6F3B2-9B10-D537-997F-BA1510A18447}"/>
                </a:ext>
              </a:extLst>
            </p:cNvPr>
            <p:cNvSpPr/>
            <p:nvPr/>
          </p:nvSpPr>
          <p:spPr>
            <a:xfrm rot="20700000" flipH="1">
              <a:off x="12784726" y="246602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13EAF3-D25A-134C-06C5-05E1E5F4C4AB}"/>
                </a:ext>
              </a:extLst>
            </p:cNvPr>
            <p:cNvSpPr/>
            <p:nvPr/>
          </p:nvSpPr>
          <p:spPr>
            <a:xfrm rot="20700000" flipH="1">
              <a:off x="12780548" y="297296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8973A64-7698-9D33-762C-EDD784AA5072}"/>
                </a:ext>
              </a:extLst>
            </p:cNvPr>
            <p:cNvSpPr/>
            <p:nvPr/>
          </p:nvSpPr>
          <p:spPr>
            <a:xfrm rot="20700000" flipH="1">
              <a:off x="12769212" y="342612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3A0B62-4C11-B713-A128-AC8AF1D4BB66}"/>
                </a:ext>
              </a:extLst>
            </p:cNvPr>
            <p:cNvSpPr/>
            <p:nvPr/>
          </p:nvSpPr>
          <p:spPr>
            <a:xfrm rot="20700000" flipH="1">
              <a:off x="12773390" y="391413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C65EBD5-D475-20FC-2F9E-65FB84047778}"/>
                </a:ext>
              </a:extLst>
            </p:cNvPr>
            <p:cNvSpPr/>
            <p:nvPr/>
          </p:nvSpPr>
          <p:spPr>
            <a:xfrm rot="20700000" flipH="1">
              <a:off x="12769212" y="442107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EE8C38-6539-E660-1B15-88BBB6725F19}"/>
                </a:ext>
              </a:extLst>
            </p:cNvPr>
            <p:cNvSpPr/>
            <p:nvPr/>
          </p:nvSpPr>
          <p:spPr>
            <a:xfrm rot="20700000" flipH="1">
              <a:off x="12773391" y="487422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D932D6-BD7A-5C7C-DB66-7CC51248CA87}"/>
                </a:ext>
              </a:extLst>
            </p:cNvPr>
            <p:cNvSpPr/>
            <p:nvPr/>
          </p:nvSpPr>
          <p:spPr>
            <a:xfrm rot="20700000" flipH="1">
              <a:off x="12777569" y="536223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7CC0FF-0E84-2AA8-42D4-50782226C187}"/>
                </a:ext>
              </a:extLst>
            </p:cNvPr>
            <p:cNvSpPr/>
            <p:nvPr/>
          </p:nvSpPr>
          <p:spPr>
            <a:xfrm rot="20700000" flipH="1">
              <a:off x="12773391" y="5869172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4FD80B-B0E3-E2E9-BF8C-8D4EE49155B8}"/>
                </a:ext>
              </a:extLst>
            </p:cNvPr>
            <p:cNvSpPr/>
            <p:nvPr/>
          </p:nvSpPr>
          <p:spPr>
            <a:xfrm rot="20700000" flipH="1">
              <a:off x="12777570" y="632232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AAE014-819F-BBEE-027F-74D1FC59705D}"/>
                </a:ext>
              </a:extLst>
            </p:cNvPr>
            <p:cNvSpPr/>
            <p:nvPr/>
          </p:nvSpPr>
          <p:spPr>
            <a:xfrm rot="20700000" flipH="1">
              <a:off x="12781748" y="681033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38DF6B-217F-4A38-67E3-BC96D005010B}"/>
                </a:ext>
              </a:extLst>
            </p:cNvPr>
            <p:cNvSpPr/>
            <p:nvPr/>
          </p:nvSpPr>
          <p:spPr>
            <a:xfrm rot="20700000" flipH="1">
              <a:off x="13198063" y="245918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8097FF6-0342-8145-5BB9-83DFA2CEDBDF}"/>
                </a:ext>
              </a:extLst>
            </p:cNvPr>
            <p:cNvSpPr/>
            <p:nvPr/>
          </p:nvSpPr>
          <p:spPr>
            <a:xfrm rot="20700000" flipH="1">
              <a:off x="13193885" y="2966126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6B291DD-ECAC-1F1E-1058-254F1FBDD999}"/>
                </a:ext>
              </a:extLst>
            </p:cNvPr>
            <p:cNvSpPr/>
            <p:nvPr/>
          </p:nvSpPr>
          <p:spPr>
            <a:xfrm rot="20700000" flipH="1">
              <a:off x="13149299" y="341928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93C83A-A892-46EC-1CBD-04C46B8BB25F}"/>
                </a:ext>
              </a:extLst>
            </p:cNvPr>
            <p:cNvSpPr/>
            <p:nvPr/>
          </p:nvSpPr>
          <p:spPr>
            <a:xfrm rot="20700000" flipH="1">
              <a:off x="13153477" y="390728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B47719A-CF59-FAC4-829B-EBB5CAB8555F}"/>
                </a:ext>
              </a:extLst>
            </p:cNvPr>
            <p:cNvSpPr/>
            <p:nvPr/>
          </p:nvSpPr>
          <p:spPr>
            <a:xfrm rot="20700000" flipH="1">
              <a:off x="13149299" y="441422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721112-F782-7B15-98F2-A39332495AC7}"/>
                </a:ext>
              </a:extLst>
            </p:cNvPr>
            <p:cNvSpPr/>
            <p:nvPr/>
          </p:nvSpPr>
          <p:spPr>
            <a:xfrm rot="20700000" flipH="1">
              <a:off x="13153478" y="486738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0E2AB90-9BC0-5F84-8A7A-8C3D697F9E09}"/>
                </a:ext>
              </a:extLst>
            </p:cNvPr>
            <p:cNvSpPr/>
            <p:nvPr/>
          </p:nvSpPr>
          <p:spPr>
            <a:xfrm rot="20700000" flipH="1">
              <a:off x="13157656" y="535539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07A2E9-A3EE-21EB-BB67-161E52C1869A}"/>
                </a:ext>
              </a:extLst>
            </p:cNvPr>
            <p:cNvSpPr/>
            <p:nvPr/>
          </p:nvSpPr>
          <p:spPr>
            <a:xfrm rot="20700000" flipH="1">
              <a:off x="13153478" y="586233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F6D4193-7902-7861-31AB-C46FF183EC05}"/>
                </a:ext>
              </a:extLst>
            </p:cNvPr>
            <p:cNvSpPr/>
            <p:nvPr/>
          </p:nvSpPr>
          <p:spPr>
            <a:xfrm rot="20700000" flipH="1">
              <a:off x="13157657" y="631548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4B8CC2-C8E7-A123-DBAA-53FE4E5DB5C0}"/>
                </a:ext>
              </a:extLst>
            </p:cNvPr>
            <p:cNvSpPr/>
            <p:nvPr/>
          </p:nvSpPr>
          <p:spPr>
            <a:xfrm rot="20700000" flipH="1">
              <a:off x="13142442" y="6817494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5E227356-8E1F-9AEF-E0B6-82DAE8869B3F}"/>
                </a:ext>
              </a:extLst>
            </p:cNvPr>
            <p:cNvSpPr/>
            <p:nvPr/>
          </p:nvSpPr>
          <p:spPr>
            <a:xfrm flipH="1">
              <a:off x="12860653" y="251862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DDBEED34-DE54-4BBC-2CA5-8F02EA713275}"/>
                </a:ext>
              </a:extLst>
            </p:cNvPr>
            <p:cNvSpPr/>
            <p:nvPr/>
          </p:nvSpPr>
          <p:spPr>
            <a:xfrm flipH="1">
              <a:off x="12860653" y="302264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Diamond 85">
              <a:extLst>
                <a:ext uri="{FF2B5EF4-FFF2-40B4-BE49-F238E27FC236}">
                  <a16:creationId xmlns:a16="http://schemas.microsoft.com/office/drawing/2014/main" id="{CDA12887-7D65-EA4B-229B-E5B77B202D30}"/>
                </a:ext>
              </a:extLst>
            </p:cNvPr>
            <p:cNvSpPr/>
            <p:nvPr/>
          </p:nvSpPr>
          <p:spPr>
            <a:xfrm flipH="1">
              <a:off x="12860653" y="3496195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EA12CA63-44EE-E93F-D31B-86876B02A5D1}"/>
                </a:ext>
              </a:extLst>
            </p:cNvPr>
            <p:cNvSpPr/>
            <p:nvPr/>
          </p:nvSpPr>
          <p:spPr>
            <a:xfrm flipH="1">
              <a:off x="12860653" y="3969741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B3CB59A3-E371-AA0A-47FC-6365C1B0DCD6}"/>
                </a:ext>
              </a:extLst>
            </p:cNvPr>
            <p:cNvSpPr/>
            <p:nvPr/>
          </p:nvSpPr>
          <p:spPr>
            <a:xfrm flipH="1">
              <a:off x="12860653" y="4458527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8CDF4459-97C5-01E9-F3AD-93562B6F8838}"/>
                </a:ext>
              </a:extLst>
            </p:cNvPr>
            <p:cNvSpPr/>
            <p:nvPr/>
          </p:nvSpPr>
          <p:spPr>
            <a:xfrm flipH="1">
              <a:off x="12860653" y="49320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01EFFAC5-BFD1-6583-874E-34B76774F286}"/>
                </a:ext>
              </a:extLst>
            </p:cNvPr>
            <p:cNvSpPr/>
            <p:nvPr/>
          </p:nvSpPr>
          <p:spPr>
            <a:xfrm flipH="1">
              <a:off x="12860653" y="540561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Diamond 90">
              <a:extLst>
                <a:ext uri="{FF2B5EF4-FFF2-40B4-BE49-F238E27FC236}">
                  <a16:creationId xmlns:a16="http://schemas.microsoft.com/office/drawing/2014/main" id="{BAA791B5-1628-A295-8984-EE19098D4D99}"/>
                </a:ext>
              </a:extLst>
            </p:cNvPr>
            <p:cNvSpPr/>
            <p:nvPr/>
          </p:nvSpPr>
          <p:spPr>
            <a:xfrm flipH="1">
              <a:off x="12860653" y="5921766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EF482A66-C2EB-E4A4-7B3A-A596AE5C84FA}"/>
                </a:ext>
              </a:extLst>
            </p:cNvPr>
            <p:cNvSpPr/>
            <p:nvPr/>
          </p:nvSpPr>
          <p:spPr>
            <a:xfrm flipH="1">
              <a:off x="12860653" y="63845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C6826DC6-DCF3-0827-F078-1F07C0971172}"/>
                </a:ext>
              </a:extLst>
            </p:cNvPr>
            <p:cNvSpPr/>
            <p:nvPr/>
          </p:nvSpPr>
          <p:spPr>
            <a:xfrm flipH="1">
              <a:off x="12808003" y="68694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FEF20F5-9F2D-5C9F-88D7-BE1B63192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7" y="2045332"/>
            <a:ext cx="4066505" cy="2117775"/>
          </a:xfrm>
          <a:prstGeom prst="rect">
            <a:avLst/>
          </a:prstGeom>
        </p:spPr>
      </p:pic>
      <p:pic>
        <p:nvPicPr>
          <p:cNvPr id="9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373C2711-CA2C-33E1-0650-14DF54232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46" y="2666149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991F73-84C9-DAE7-D411-895B27487B22}"/>
              </a:ext>
            </a:extLst>
          </p:cNvPr>
          <p:cNvSpPr txBox="1"/>
          <p:nvPr/>
        </p:nvSpPr>
        <p:spPr>
          <a:xfrm>
            <a:off x="681938" y="1606422"/>
            <a:ext cx="4159560" cy="36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126" rtl="1"/>
            <a:r>
              <a:rPr lang="fa-IR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حوزه وظایف و اختیارات شرکت راه آهن</a:t>
            </a:r>
            <a:endParaRPr lang="en-US" sz="1799" b="1" dirty="0">
              <a:solidFill>
                <a:prstClr val="black"/>
              </a:solidFill>
              <a:latin typeface="Calibri" panose="020F0502020204030204"/>
              <a:cs typeface="B Zar" pitchFamily="2" charset="-78"/>
            </a:endParaRPr>
          </a:p>
        </p:txBody>
      </p:sp>
      <p:pic>
        <p:nvPicPr>
          <p:cNvPr id="13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EACC5FFC-E377-6FB1-285A-0D07D6CA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92" y="2683929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05D1E540-1F17-25BF-E317-53611640C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92" y="3743762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5AE8D712-129F-91DA-CFE5-59D87FF5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61" y="2683929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543312D7-50B2-597F-C1A9-9127C104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61" y="3743762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D920920F-5147-1C90-01EC-6D68322D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3" y="2688371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7CD0B409-8EA9-815B-481C-35C225D1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3" y="3743762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0CC9E3-D695-B996-1AAC-84B51BB1BCDC}"/>
              </a:ext>
            </a:extLst>
          </p:cNvPr>
          <p:cNvSpPr txBox="1"/>
          <p:nvPr/>
        </p:nvSpPr>
        <p:spPr>
          <a:xfrm>
            <a:off x="604994" y="4572297"/>
            <a:ext cx="4066506" cy="923090"/>
          </a:xfrm>
          <a:prstGeom prst="rect">
            <a:avLst/>
          </a:prstGeom>
          <a:solidFill>
            <a:srgbClr val="E2D9C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914126" rtl="1"/>
            <a:r>
              <a:rPr lang="fa-IR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نکته 4.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قانون در رابطه با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تخلفات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مالک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زیرساخت (ناشی از قصور کارکنان راه آهن) در برابر شرکت های حمل و نقل ریلی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مسکوت است. </a:t>
            </a:r>
            <a:endParaRPr lang="en-US" sz="179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DF90A8-7A57-2C71-9901-BD28E3072A18}"/>
              </a:ext>
            </a:extLst>
          </p:cNvPr>
          <p:cNvSpPr txBox="1"/>
          <p:nvPr/>
        </p:nvSpPr>
        <p:spPr>
          <a:xfrm>
            <a:off x="6077093" y="4543135"/>
            <a:ext cx="5319484" cy="923090"/>
          </a:xfrm>
          <a:prstGeom prst="rect">
            <a:avLst/>
          </a:prstGeom>
          <a:solidFill>
            <a:srgbClr val="E2D9C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914126" rtl="1"/>
            <a:r>
              <a:rPr lang="fa-IR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نکته 3.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کمیسیون‌‌های جلوگیری از سوانح ‌راه آهن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مستقر در نواحی،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 مسئول تعیین مسئولیت کیفری و مدنی سوانح ریلی ناشی از فعالیت های راه آهن هم هستند. </a:t>
            </a:r>
            <a:endParaRPr lang="en-US" sz="17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CC0BB1-6CDF-8836-ADF9-E3EE72FFBA81}"/>
              </a:ext>
            </a:extLst>
          </p:cNvPr>
          <p:cNvSpPr txBox="1">
            <a:spLocks/>
          </p:cNvSpPr>
          <p:nvPr/>
        </p:nvSpPr>
        <p:spPr>
          <a:xfrm>
            <a:off x="837981" y="10207"/>
            <a:ext cx="10512862" cy="75634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/>
            <a:r>
              <a:rPr lang="ar-SA" sz="3599" b="1" i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اختیارات و مسئولیت های</a:t>
            </a:r>
            <a:r>
              <a:rPr lang="fa-IR" sz="3599" b="1" i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قانونی راه آهن</a:t>
            </a:r>
            <a:endParaRPr lang="en-US" sz="3599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473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7E21B4E5-FD81-AE02-2986-257AF4EB91D8}"/>
              </a:ext>
            </a:extLst>
          </p:cNvPr>
          <p:cNvSpPr/>
          <p:nvPr/>
        </p:nvSpPr>
        <p:spPr>
          <a:xfrm flipV="1">
            <a:off x="-1" y="893"/>
            <a:ext cx="12188825" cy="1011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1439" y="1020207"/>
            <a:ext cx="645559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9552" y="1615556"/>
            <a:ext cx="5662119" cy="181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914126" rtl="1"/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برنامه ریزی، هدایت و کنترل تردد ریلی به گونه ای که سیر و حرکت ناوگان متعلق به کلیه شرکت‌‌ های حمل و نقل ریلی در شرایط‌ یکسان از نظر تعرفه دسترسی و استفاده از شبکه امکان پذیر گردد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.</a:t>
            </a:r>
          </a:p>
          <a:p>
            <a:pPr algn="just" defTabSz="914126" rtl="1"/>
            <a:endParaRPr lang="fa-IR" sz="1799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raffic" panose="00000400000000000000" pitchFamily="2" charset="-78"/>
            </a:endParaRP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مستند قانونی: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ماده 3 ق. د. </a:t>
            </a: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مرجع مسئول: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شرکت راه آهن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CE0100-1A77-CA0A-3041-CE2D19DEA780}"/>
              </a:ext>
            </a:extLst>
          </p:cNvPr>
          <p:cNvSpPr/>
          <p:nvPr/>
        </p:nvSpPr>
        <p:spPr>
          <a:xfrm>
            <a:off x="267505" y="1027076"/>
            <a:ext cx="505525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F59A75-4EF1-BF57-E392-E5B3FB7BC914}"/>
              </a:ext>
            </a:extLst>
          </p:cNvPr>
          <p:cNvGrpSpPr/>
          <p:nvPr/>
        </p:nvGrpSpPr>
        <p:grpSpPr>
          <a:xfrm>
            <a:off x="5055156" y="1119485"/>
            <a:ext cx="772564" cy="5038919"/>
            <a:chOff x="12769212" y="2459187"/>
            <a:chExt cx="611731" cy="454118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D6F3B2-9B10-D537-997F-BA1510A18447}"/>
                </a:ext>
              </a:extLst>
            </p:cNvPr>
            <p:cNvSpPr/>
            <p:nvPr/>
          </p:nvSpPr>
          <p:spPr>
            <a:xfrm rot="20700000" flipH="1">
              <a:off x="12784726" y="246602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13EAF3-D25A-134C-06C5-05E1E5F4C4AB}"/>
                </a:ext>
              </a:extLst>
            </p:cNvPr>
            <p:cNvSpPr/>
            <p:nvPr/>
          </p:nvSpPr>
          <p:spPr>
            <a:xfrm rot="20700000" flipH="1">
              <a:off x="12780548" y="297296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8973A64-7698-9D33-762C-EDD784AA5072}"/>
                </a:ext>
              </a:extLst>
            </p:cNvPr>
            <p:cNvSpPr/>
            <p:nvPr/>
          </p:nvSpPr>
          <p:spPr>
            <a:xfrm rot="20700000" flipH="1">
              <a:off x="12769212" y="342612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3A0B62-4C11-B713-A128-AC8AF1D4BB66}"/>
                </a:ext>
              </a:extLst>
            </p:cNvPr>
            <p:cNvSpPr/>
            <p:nvPr/>
          </p:nvSpPr>
          <p:spPr>
            <a:xfrm rot="20700000" flipH="1">
              <a:off x="12773390" y="391413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C65EBD5-D475-20FC-2F9E-65FB84047778}"/>
                </a:ext>
              </a:extLst>
            </p:cNvPr>
            <p:cNvSpPr/>
            <p:nvPr/>
          </p:nvSpPr>
          <p:spPr>
            <a:xfrm rot="20700000" flipH="1">
              <a:off x="12769212" y="442107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EE8C38-6539-E660-1B15-88BBB6725F19}"/>
                </a:ext>
              </a:extLst>
            </p:cNvPr>
            <p:cNvSpPr/>
            <p:nvPr/>
          </p:nvSpPr>
          <p:spPr>
            <a:xfrm rot="20700000" flipH="1">
              <a:off x="12773391" y="487422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D932D6-BD7A-5C7C-DB66-7CC51248CA87}"/>
                </a:ext>
              </a:extLst>
            </p:cNvPr>
            <p:cNvSpPr/>
            <p:nvPr/>
          </p:nvSpPr>
          <p:spPr>
            <a:xfrm rot="20700000" flipH="1">
              <a:off x="12777569" y="536223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7CC0FF-0E84-2AA8-42D4-50782226C187}"/>
                </a:ext>
              </a:extLst>
            </p:cNvPr>
            <p:cNvSpPr/>
            <p:nvPr/>
          </p:nvSpPr>
          <p:spPr>
            <a:xfrm rot="20700000" flipH="1">
              <a:off x="12773391" y="5869172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4FD80B-B0E3-E2E9-BF8C-8D4EE49155B8}"/>
                </a:ext>
              </a:extLst>
            </p:cNvPr>
            <p:cNvSpPr/>
            <p:nvPr/>
          </p:nvSpPr>
          <p:spPr>
            <a:xfrm rot="20700000" flipH="1">
              <a:off x="12777570" y="632232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AAE014-819F-BBEE-027F-74D1FC59705D}"/>
                </a:ext>
              </a:extLst>
            </p:cNvPr>
            <p:cNvSpPr/>
            <p:nvPr/>
          </p:nvSpPr>
          <p:spPr>
            <a:xfrm rot="20700000" flipH="1">
              <a:off x="12781748" y="681033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38DF6B-217F-4A38-67E3-BC96D005010B}"/>
                </a:ext>
              </a:extLst>
            </p:cNvPr>
            <p:cNvSpPr/>
            <p:nvPr/>
          </p:nvSpPr>
          <p:spPr>
            <a:xfrm rot="20700000" flipH="1">
              <a:off x="13198063" y="245918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8097FF6-0342-8145-5BB9-83DFA2CEDBDF}"/>
                </a:ext>
              </a:extLst>
            </p:cNvPr>
            <p:cNvSpPr/>
            <p:nvPr/>
          </p:nvSpPr>
          <p:spPr>
            <a:xfrm rot="20700000" flipH="1">
              <a:off x="13193885" y="2966126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6B291DD-ECAC-1F1E-1058-254F1FBDD999}"/>
                </a:ext>
              </a:extLst>
            </p:cNvPr>
            <p:cNvSpPr/>
            <p:nvPr/>
          </p:nvSpPr>
          <p:spPr>
            <a:xfrm rot="20700000" flipH="1">
              <a:off x="13149299" y="341928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93C83A-A892-46EC-1CBD-04C46B8BB25F}"/>
                </a:ext>
              </a:extLst>
            </p:cNvPr>
            <p:cNvSpPr/>
            <p:nvPr/>
          </p:nvSpPr>
          <p:spPr>
            <a:xfrm rot="20700000" flipH="1">
              <a:off x="13153477" y="390728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B47719A-CF59-FAC4-829B-EBB5CAB8555F}"/>
                </a:ext>
              </a:extLst>
            </p:cNvPr>
            <p:cNvSpPr/>
            <p:nvPr/>
          </p:nvSpPr>
          <p:spPr>
            <a:xfrm rot="20700000" flipH="1">
              <a:off x="13149299" y="441422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721112-F782-7B15-98F2-A39332495AC7}"/>
                </a:ext>
              </a:extLst>
            </p:cNvPr>
            <p:cNvSpPr/>
            <p:nvPr/>
          </p:nvSpPr>
          <p:spPr>
            <a:xfrm rot="20700000" flipH="1">
              <a:off x="13153478" y="486738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0E2AB90-9BC0-5F84-8A7A-8C3D697F9E09}"/>
                </a:ext>
              </a:extLst>
            </p:cNvPr>
            <p:cNvSpPr/>
            <p:nvPr/>
          </p:nvSpPr>
          <p:spPr>
            <a:xfrm rot="20700000" flipH="1">
              <a:off x="13157656" y="535539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07A2E9-A3EE-21EB-BB67-161E52C1869A}"/>
                </a:ext>
              </a:extLst>
            </p:cNvPr>
            <p:cNvSpPr/>
            <p:nvPr/>
          </p:nvSpPr>
          <p:spPr>
            <a:xfrm rot="20700000" flipH="1">
              <a:off x="13153478" y="586233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F6D4193-7902-7861-31AB-C46FF183EC05}"/>
                </a:ext>
              </a:extLst>
            </p:cNvPr>
            <p:cNvSpPr/>
            <p:nvPr/>
          </p:nvSpPr>
          <p:spPr>
            <a:xfrm rot="20700000" flipH="1">
              <a:off x="13157657" y="631548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4B8CC2-C8E7-A123-DBAA-53FE4E5DB5C0}"/>
                </a:ext>
              </a:extLst>
            </p:cNvPr>
            <p:cNvSpPr/>
            <p:nvPr/>
          </p:nvSpPr>
          <p:spPr>
            <a:xfrm rot="20700000" flipH="1">
              <a:off x="13142442" y="6817494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5E227356-8E1F-9AEF-E0B6-82DAE8869B3F}"/>
                </a:ext>
              </a:extLst>
            </p:cNvPr>
            <p:cNvSpPr/>
            <p:nvPr/>
          </p:nvSpPr>
          <p:spPr>
            <a:xfrm flipH="1">
              <a:off x="12860653" y="251862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DDBEED34-DE54-4BBC-2CA5-8F02EA713275}"/>
                </a:ext>
              </a:extLst>
            </p:cNvPr>
            <p:cNvSpPr/>
            <p:nvPr/>
          </p:nvSpPr>
          <p:spPr>
            <a:xfrm flipH="1">
              <a:off x="12860653" y="302264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Diamond 85">
              <a:extLst>
                <a:ext uri="{FF2B5EF4-FFF2-40B4-BE49-F238E27FC236}">
                  <a16:creationId xmlns:a16="http://schemas.microsoft.com/office/drawing/2014/main" id="{CDA12887-7D65-EA4B-229B-E5B77B202D30}"/>
                </a:ext>
              </a:extLst>
            </p:cNvPr>
            <p:cNvSpPr/>
            <p:nvPr/>
          </p:nvSpPr>
          <p:spPr>
            <a:xfrm flipH="1">
              <a:off x="12860653" y="3496195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EA12CA63-44EE-E93F-D31B-86876B02A5D1}"/>
                </a:ext>
              </a:extLst>
            </p:cNvPr>
            <p:cNvSpPr/>
            <p:nvPr/>
          </p:nvSpPr>
          <p:spPr>
            <a:xfrm flipH="1">
              <a:off x="12860653" y="3969741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B3CB59A3-E371-AA0A-47FC-6365C1B0DCD6}"/>
                </a:ext>
              </a:extLst>
            </p:cNvPr>
            <p:cNvSpPr/>
            <p:nvPr/>
          </p:nvSpPr>
          <p:spPr>
            <a:xfrm flipH="1">
              <a:off x="12860653" y="4458527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8CDF4459-97C5-01E9-F3AD-93562B6F8838}"/>
                </a:ext>
              </a:extLst>
            </p:cNvPr>
            <p:cNvSpPr/>
            <p:nvPr/>
          </p:nvSpPr>
          <p:spPr>
            <a:xfrm flipH="1">
              <a:off x="12860653" y="49320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01EFFAC5-BFD1-6583-874E-34B76774F286}"/>
                </a:ext>
              </a:extLst>
            </p:cNvPr>
            <p:cNvSpPr/>
            <p:nvPr/>
          </p:nvSpPr>
          <p:spPr>
            <a:xfrm flipH="1">
              <a:off x="12860653" y="540561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Diamond 90">
              <a:extLst>
                <a:ext uri="{FF2B5EF4-FFF2-40B4-BE49-F238E27FC236}">
                  <a16:creationId xmlns:a16="http://schemas.microsoft.com/office/drawing/2014/main" id="{BAA791B5-1628-A295-8984-EE19098D4D99}"/>
                </a:ext>
              </a:extLst>
            </p:cNvPr>
            <p:cNvSpPr/>
            <p:nvPr/>
          </p:nvSpPr>
          <p:spPr>
            <a:xfrm flipH="1">
              <a:off x="12860653" y="5921766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EF482A66-C2EB-E4A4-7B3A-A596AE5C84FA}"/>
                </a:ext>
              </a:extLst>
            </p:cNvPr>
            <p:cNvSpPr/>
            <p:nvPr/>
          </p:nvSpPr>
          <p:spPr>
            <a:xfrm flipH="1">
              <a:off x="12860653" y="63845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C6826DC6-DCF3-0827-F078-1F07C0971172}"/>
                </a:ext>
              </a:extLst>
            </p:cNvPr>
            <p:cNvSpPr/>
            <p:nvPr/>
          </p:nvSpPr>
          <p:spPr>
            <a:xfrm flipH="1">
              <a:off x="12808003" y="68694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FEF20F5-9F2D-5C9F-88D7-BE1B63192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7" y="2045332"/>
            <a:ext cx="4066505" cy="2117775"/>
          </a:xfrm>
          <a:prstGeom prst="rect">
            <a:avLst/>
          </a:prstGeom>
        </p:spPr>
      </p:pic>
      <p:pic>
        <p:nvPicPr>
          <p:cNvPr id="9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373C2711-CA2C-33E1-0650-14DF54232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46" y="2666149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991F73-84C9-DAE7-D411-895B27487B22}"/>
              </a:ext>
            </a:extLst>
          </p:cNvPr>
          <p:cNvSpPr txBox="1"/>
          <p:nvPr/>
        </p:nvSpPr>
        <p:spPr>
          <a:xfrm>
            <a:off x="681938" y="1606422"/>
            <a:ext cx="4159560" cy="36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126" rtl="1"/>
            <a:r>
              <a:rPr lang="fa-IR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حوزه وظایف و اختیارات شرکت راه آهن</a:t>
            </a:r>
            <a:endParaRPr lang="en-US" sz="1799" b="1" dirty="0">
              <a:solidFill>
                <a:prstClr val="black"/>
              </a:solidFill>
              <a:latin typeface="Calibri" panose="020F0502020204030204"/>
              <a:cs typeface="B Zar" pitchFamily="2" charset="-78"/>
            </a:endParaRPr>
          </a:p>
        </p:txBody>
      </p:sp>
      <p:pic>
        <p:nvPicPr>
          <p:cNvPr id="13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EACC5FFC-E377-6FB1-285A-0D07D6CA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92" y="2683929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05D1E540-1F17-25BF-E317-53611640C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3" y="2670846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5AE8D712-129F-91DA-CFE5-59D87FF5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61" y="2683929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543312D7-50B2-597F-C1A9-9127C104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61" y="3743762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D920920F-5147-1C90-01EC-6D68322D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72" y="3703312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7CD0B409-8EA9-815B-481C-35C225D1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3" y="3743762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88ADEA1-6B47-6EE8-B240-27F33F0030E3}"/>
              </a:ext>
            </a:extLst>
          </p:cNvPr>
          <p:cNvSpPr txBox="1"/>
          <p:nvPr/>
        </p:nvSpPr>
        <p:spPr>
          <a:xfrm>
            <a:off x="5999195" y="4120153"/>
            <a:ext cx="5552478" cy="646163"/>
          </a:xfrm>
          <a:prstGeom prst="rect">
            <a:avLst/>
          </a:prstGeom>
          <a:solidFill>
            <a:srgbClr val="FDEFD5"/>
          </a:solidFill>
        </p:spPr>
        <p:txBody>
          <a:bodyPr wrap="square">
            <a:spAutoFit/>
          </a:bodyPr>
          <a:lstStyle/>
          <a:p>
            <a:pPr algn="just" defTabSz="914126" rtl="1"/>
            <a:r>
              <a:rPr lang="fa-IR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نکته 5.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تاکید قانون بر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شرایط ‌یکسان تعرفه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برای شرکتهای دولتی و غیردولتی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است. </a:t>
            </a:r>
            <a:endParaRPr lang="en-US" sz="17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</p:txBody>
      </p:sp>
      <p:pic>
        <p:nvPicPr>
          <p:cNvPr id="2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F3C25AEE-7FBD-DE85-AD00-F044C9F8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46" y="3721092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7A99B2B-517E-0D11-364F-21D75E2E5C21}"/>
              </a:ext>
            </a:extLst>
          </p:cNvPr>
          <p:cNvSpPr txBox="1">
            <a:spLocks/>
          </p:cNvSpPr>
          <p:nvPr/>
        </p:nvSpPr>
        <p:spPr>
          <a:xfrm>
            <a:off x="837981" y="10207"/>
            <a:ext cx="10512862" cy="75634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/>
            <a:r>
              <a:rPr lang="ar-SA" sz="3599" b="1" i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اختیارات و مسئولیت های</a:t>
            </a:r>
            <a:r>
              <a:rPr lang="fa-IR" sz="3599" b="1" i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قانونی راه آهن</a:t>
            </a:r>
            <a:endParaRPr lang="en-US" sz="3599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cs typeface="B Zar" pitchFamily="2" charset="-78"/>
            </a:endParaRPr>
          </a:p>
        </p:txBody>
      </p:sp>
      <p:pic>
        <p:nvPicPr>
          <p:cNvPr id="6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E548CBA1-D2B7-2C6B-153A-1FD144C2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72" y="3216407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76FB5415-CFEB-F722-12B8-DDE9B46C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46" y="3234187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8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7E21B4E5-FD81-AE02-2986-257AF4EB91D8}"/>
              </a:ext>
            </a:extLst>
          </p:cNvPr>
          <p:cNvSpPr/>
          <p:nvPr/>
        </p:nvSpPr>
        <p:spPr>
          <a:xfrm flipV="1">
            <a:off x="-1" y="893"/>
            <a:ext cx="12188825" cy="1011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1439" y="1020207"/>
            <a:ext cx="645559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9552" y="1615557"/>
            <a:ext cx="5662119" cy="12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914126" rtl="1"/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تعیین مقررات و استانداردهای مربوط به تولید، واردات و تعمیر و نگهداری ناوگان ریلی </a:t>
            </a:r>
            <a:endParaRPr lang="fa-IR" sz="1799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raffic" panose="00000400000000000000" pitchFamily="2" charset="-78"/>
            </a:endParaRP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مستند قانونی: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ماده 4 ق. د. </a:t>
            </a: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مرجع مسئول: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شرکت راه آهن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CE0100-1A77-CA0A-3041-CE2D19DEA780}"/>
              </a:ext>
            </a:extLst>
          </p:cNvPr>
          <p:cNvSpPr/>
          <p:nvPr/>
        </p:nvSpPr>
        <p:spPr>
          <a:xfrm>
            <a:off x="267505" y="1027076"/>
            <a:ext cx="505525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F59A75-4EF1-BF57-E392-E5B3FB7BC914}"/>
              </a:ext>
            </a:extLst>
          </p:cNvPr>
          <p:cNvGrpSpPr/>
          <p:nvPr/>
        </p:nvGrpSpPr>
        <p:grpSpPr>
          <a:xfrm>
            <a:off x="5055156" y="1119485"/>
            <a:ext cx="772564" cy="5038919"/>
            <a:chOff x="12769212" y="2459187"/>
            <a:chExt cx="611731" cy="454118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D6F3B2-9B10-D537-997F-BA1510A18447}"/>
                </a:ext>
              </a:extLst>
            </p:cNvPr>
            <p:cNvSpPr/>
            <p:nvPr/>
          </p:nvSpPr>
          <p:spPr>
            <a:xfrm rot="20700000" flipH="1">
              <a:off x="12784726" y="246602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13EAF3-D25A-134C-06C5-05E1E5F4C4AB}"/>
                </a:ext>
              </a:extLst>
            </p:cNvPr>
            <p:cNvSpPr/>
            <p:nvPr/>
          </p:nvSpPr>
          <p:spPr>
            <a:xfrm rot="20700000" flipH="1">
              <a:off x="12780548" y="297296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8973A64-7698-9D33-762C-EDD784AA5072}"/>
                </a:ext>
              </a:extLst>
            </p:cNvPr>
            <p:cNvSpPr/>
            <p:nvPr/>
          </p:nvSpPr>
          <p:spPr>
            <a:xfrm rot="20700000" flipH="1">
              <a:off x="12769212" y="342612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3A0B62-4C11-B713-A128-AC8AF1D4BB66}"/>
                </a:ext>
              </a:extLst>
            </p:cNvPr>
            <p:cNvSpPr/>
            <p:nvPr/>
          </p:nvSpPr>
          <p:spPr>
            <a:xfrm rot="20700000" flipH="1">
              <a:off x="12773390" y="391413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C65EBD5-D475-20FC-2F9E-65FB84047778}"/>
                </a:ext>
              </a:extLst>
            </p:cNvPr>
            <p:cNvSpPr/>
            <p:nvPr/>
          </p:nvSpPr>
          <p:spPr>
            <a:xfrm rot="20700000" flipH="1">
              <a:off x="12769212" y="442107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EE8C38-6539-E660-1B15-88BBB6725F19}"/>
                </a:ext>
              </a:extLst>
            </p:cNvPr>
            <p:cNvSpPr/>
            <p:nvPr/>
          </p:nvSpPr>
          <p:spPr>
            <a:xfrm rot="20700000" flipH="1">
              <a:off x="12773391" y="487422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D932D6-BD7A-5C7C-DB66-7CC51248CA87}"/>
                </a:ext>
              </a:extLst>
            </p:cNvPr>
            <p:cNvSpPr/>
            <p:nvPr/>
          </p:nvSpPr>
          <p:spPr>
            <a:xfrm rot="20700000" flipH="1">
              <a:off x="12777569" y="536223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7CC0FF-0E84-2AA8-42D4-50782226C187}"/>
                </a:ext>
              </a:extLst>
            </p:cNvPr>
            <p:cNvSpPr/>
            <p:nvPr/>
          </p:nvSpPr>
          <p:spPr>
            <a:xfrm rot="20700000" flipH="1">
              <a:off x="12773391" y="5869172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4FD80B-B0E3-E2E9-BF8C-8D4EE49155B8}"/>
                </a:ext>
              </a:extLst>
            </p:cNvPr>
            <p:cNvSpPr/>
            <p:nvPr/>
          </p:nvSpPr>
          <p:spPr>
            <a:xfrm rot="20700000" flipH="1">
              <a:off x="12777570" y="632232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AAE014-819F-BBEE-027F-74D1FC59705D}"/>
                </a:ext>
              </a:extLst>
            </p:cNvPr>
            <p:cNvSpPr/>
            <p:nvPr/>
          </p:nvSpPr>
          <p:spPr>
            <a:xfrm rot="20700000" flipH="1">
              <a:off x="12781748" y="681033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38DF6B-217F-4A38-67E3-BC96D005010B}"/>
                </a:ext>
              </a:extLst>
            </p:cNvPr>
            <p:cNvSpPr/>
            <p:nvPr/>
          </p:nvSpPr>
          <p:spPr>
            <a:xfrm rot="20700000" flipH="1">
              <a:off x="13198063" y="245918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8097FF6-0342-8145-5BB9-83DFA2CEDBDF}"/>
                </a:ext>
              </a:extLst>
            </p:cNvPr>
            <p:cNvSpPr/>
            <p:nvPr/>
          </p:nvSpPr>
          <p:spPr>
            <a:xfrm rot="20700000" flipH="1">
              <a:off x="13193885" y="2966126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6B291DD-ECAC-1F1E-1058-254F1FBDD999}"/>
                </a:ext>
              </a:extLst>
            </p:cNvPr>
            <p:cNvSpPr/>
            <p:nvPr/>
          </p:nvSpPr>
          <p:spPr>
            <a:xfrm rot="20700000" flipH="1">
              <a:off x="13149299" y="341928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93C83A-A892-46EC-1CBD-04C46B8BB25F}"/>
                </a:ext>
              </a:extLst>
            </p:cNvPr>
            <p:cNvSpPr/>
            <p:nvPr/>
          </p:nvSpPr>
          <p:spPr>
            <a:xfrm rot="20700000" flipH="1">
              <a:off x="13153477" y="390728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B47719A-CF59-FAC4-829B-EBB5CAB8555F}"/>
                </a:ext>
              </a:extLst>
            </p:cNvPr>
            <p:cNvSpPr/>
            <p:nvPr/>
          </p:nvSpPr>
          <p:spPr>
            <a:xfrm rot="20700000" flipH="1">
              <a:off x="13149299" y="441422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721112-F782-7B15-98F2-A39332495AC7}"/>
                </a:ext>
              </a:extLst>
            </p:cNvPr>
            <p:cNvSpPr/>
            <p:nvPr/>
          </p:nvSpPr>
          <p:spPr>
            <a:xfrm rot="20700000" flipH="1">
              <a:off x="13153478" y="486738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0E2AB90-9BC0-5F84-8A7A-8C3D697F9E09}"/>
                </a:ext>
              </a:extLst>
            </p:cNvPr>
            <p:cNvSpPr/>
            <p:nvPr/>
          </p:nvSpPr>
          <p:spPr>
            <a:xfrm rot="20700000" flipH="1">
              <a:off x="13157656" y="535539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07A2E9-A3EE-21EB-BB67-161E52C1869A}"/>
                </a:ext>
              </a:extLst>
            </p:cNvPr>
            <p:cNvSpPr/>
            <p:nvPr/>
          </p:nvSpPr>
          <p:spPr>
            <a:xfrm rot="20700000" flipH="1">
              <a:off x="13153478" y="586233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F6D4193-7902-7861-31AB-C46FF183EC05}"/>
                </a:ext>
              </a:extLst>
            </p:cNvPr>
            <p:cNvSpPr/>
            <p:nvPr/>
          </p:nvSpPr>
          <p:spPr>
            <a:xfrm rot="20700000" flipH="1">
              <a:off x="13157657" y="631548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4B8CC2-C8E7-A123-DBAA-53FE4E5DB5C0}"/>
                </a:ext>
              </a:extLst>
            </p:cNvPr>
            <p:cNvSpPr/>
            <p:nvPr/>
          </p:nvSpPr>
          <p:spPr>
            <a:xfrm rot="20700000" flipH="1">
              <a:off x="13142442" y="6817494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5E227356-8E1F-9AEF-E0B6-82DAE8869B3F}"/>
                </a:ext>
              </a:extLst>
            </p:cNvPr>
            <p:cNvSpPr/>
            <p:nvPr/>
          </p:nvSpPr>
          <p:spPr>
            <a:xfrm flipH="1">
              <a:off x="12860653" y="251862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DDBEED34-DE54-4BBC-2CA5-8F02EA713275}"/>
                </a:ext>
              </a:extLst>
            </p:cNvPr>
            <p:cNvSpPr/>
            <p:nvPr/>
          </p:nvSpPr>
          <p:spPr>
            <a:xfrm flipH="1">
              <a:off x="12860653" y="302264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Diamond 85">
              <a:extLst>
                <a:ext uri="{FF2B5EF4-FFF2-40B4-BE49-F238E27FC236}">
                  <a16:creationId xmlns:a16="http://schemas.microsoft.com/office/drawing/2014/main" id="{CDA12887-7D65-EA4B-229B-E5B77B202D30}"/>
                </a:ext>
              </a:extLst>
            </p:cNvPr>
            <p:cNvSpPr/>
            <p:nvPr/>
          </p:nvSpPr>
          <p:spPr>
            <a:xfrm flipH="1">
              <a:off x="12860653" y="3496195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EA12CA63-44EE-E93F-D31B-86876B02A5D1}"/>
                </a:ext>
              </a:extLst>
            </p:cNvPr>
            <p:cNvSpPr/>
            <p:nvPr/>
          </p:nvSpPr>
          <p:spPr>
            <a:xfrm flipH="1">
              <a:off x="12860653" y="3969741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B3CB59A3-E371-AA0A-47FC-6365C1B0DCD6}"/>
                </a:ext>
              </a:extLst>
            </p:cNvPr>
            <p:cNvSpPr/>
            <p:nvPr/>
          </p:nvSpPr>
          <p:spPr>
            <a:xfrm flipH="1">
              <a:off x="12860653" y="4458527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8CDF4459-97C5-01E9-F3AD-93562B6F8838}"/>
                </a:ext>
              </a:extLst>
            </p:cNvPr>
            <p:cNvSpPr/>
            <p:nvPr/>
          </p:nvSpPr>
          <p:spPr>
            <a:xfrm flipH="1">
              <a:off x="12860653" y="49320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01EFFAC5-BFD1-6583-874E-34B76774F286}"/>
                </a:ext>
              </a:extLst>
            </p:cNvPr>
            <p:cNvSpPr/>
            <p:nvPr/>
          </p:nvSpPr>
          <p:spPr>
            <a:xfrm flipH="1">
              <a:off x="12860653" y="540561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Diamond 90">
              <a:extLst>
                <a:ext uri="{FF2B5EF4-FFF2-40B4-BE49-F238E27FC236}">
                  <a16:creationId xmlns:a16="http://schemas.microsoft.com/office/drawing/2014/main" id="{BAA791B5-1628-A295-8984-EE19098D4D99}"/>
                </a:ext>
              </a:extLst>
            </p:cNvPr>
            <p:cNvSpPr/>
            <p:nvPr/>
          </p:nvSpPr>
          <p:spPr>
            <a:xfrm flipH="1">
              <a:off x="12860653" y="5921766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EF482A66-C2EB-E4A4-7B3A-A596AE5C84FA}"/>
                </a:ext>
              </a:extLst>
            </p:cNvPr>
            <p:cNvSpPr/>
            <p:nvPr/>
          </p:nvSpPr>
          <p:spPr>
            <a:xfrm flipH="1">
              <a:off x="12860653" y="63845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C6826DC6-DCF3-0827-F078-1F07C0971172}"/>
                </a:ext>
              </a:extLst>
            </p:cNvPr>
            <p:cNvSpPr/>
            <p:nvPr/>
          </p:nvSpPr>
          <p:spPr>
            <a:xfrm flipH="1">
              <a:off x="12808003" y="68694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991F73-84C9-DAE7-D411-895B27487B22}"/>
              </a:ext>
            </a:extLst>
          </p:cNvPr>
          <p:cNvSpPr txBox="1"/>
          <p:nvPr/>
        </p:nvSpPr>
        <p:spPr>
          <a:xfrm>
            <a:off x="681938" y="1606422"/>
            <a:ext cx="4159560" cy="36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126" rtl="1"/>
            <a:r>
              <a:rPr lang="fa-IR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حوزه وظایف و اختیارات شرکت راه آهن</a:t>
            </a:r>
            <a:endParaRPr lang="en-US" sz="1799" b="1" dirty="0">
              <a:solidFill>
                <a:prstClr val="black"/>
              </a:solidFill>
              <a:latin typeface="Calibri" panose="020F0502020204030204"/>
              <a:cs typeface="B Zar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F2F994-DDE2-9B2F-E0CB-C7E74FC792DD}"/>
              </a:ext>
            </a:extLst>
          </p:cNvPr>
          <p:cNvGrpSpPr/>
          <p:nvPr/>
        </p:nvGrpSpPr>
        <p:grpSpPr>
          <a:xfrm>
            <a:off x="620963" y="2149452"/>
            <a:ext cx="4066505" cy="2117775"/>
            <a:chOff x="502656" y="4120333"/>
            <a:chExt cx="4067564" cy="21183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EF20F5-9F2D-5C9F-88D7-BE1B63192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56" y="4120333"/>
              <a:ext cx="4067564" cy="2118327"/>
            </a:xfrm>
            <a:prstGeom prst="rect">
              <a:avLst/>
            </a:prstGeom>
          </p:spPr>
        </p:pic>
        <p:pic>
          <p:nvPicPr>
            <p:cNvPr id="13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EACC5FFC-E377-6FB1-285A-0D07D6CAE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679" y="4759097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05D1E540-1F17-25BF-E317-53611640C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2" y="4746010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5AE8D712-129F-91DA-CFE5-59D87FF5B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820" y="4759097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543312D7-50B2-597F-C1A9-9127C1046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820" y="581920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7CD0B409-8EA9-815B-481C-35C225D11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2" y="581920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9A8D3CB3-4A0D-6526-C97A-6F5E0247F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046" y="584064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C8295194-1B4E-DEB6-FF0C-52DFA731A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99" y="5790173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EE55053C-A495-714E-4CEE-4A45A0FAA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99" y="4712608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410143DA-E639-96DE-1518-A1A596ED6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048" y="5271534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03DF48EE-559F-E3FE-609C-3B6451485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401" y="5221061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F21927A-2B66-9B3D-3429-E8B466C766C9}"/>
              </a:ext>
            </a:extLst>
          </p:cNvPr>
          <p:cNvSpPr txBox="1"/>
          <p:nvPr/>
        </p:nvSpPr>
        <p:spPr>
          <a:xfrm>
            <a:off x="6019778" y="3990532"/>
            <a:ext cx="5531894" cy="1401557"/>
          </a:xfrm>
          <a:prstGeom prst="rect">
            <a:avLst/>
          </a:prstGeom>
          <a:solidFill>
            <a:srgbClr val="FDEFD5"/>
          </a:solidFill>
        </p:spPr>
        <p:txBody>
          <a:bodyPr wrap="square">
            <a:spAutoFit/>
          </a:bodyPr>
          <a:lstStyle/>
          <a:p>
            <a:pPr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457063" algn="l"/>
              </a:tabLst>
            </a:pPr>
            <a:r>
              <a:rPr lang="fa-IR" sz="19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نکته 6.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در این ماده، ضمن واگذاری اختیارات حاکمیتی مربوط به تعیین مقررات و استانداردها و همچنین نظارت کلی برای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اعمال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دقیق آنها،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راه آهن تا سطح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تعمیرات ناوگان بخش‌خصوصی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از قدرت مداخله برخوردار شده است.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EC5BEE-323A-B75B-5C66-0D538BDE1905}"/>
              </a:ext>
            </a:extLst>
          </p:cNvPr>
          <p:cNvSpPr txBox="1">
            <a:spLocks/>
          </p:cNvSpPr>
          <p:nvPr/>
        </p:nvSpPr>
        <p:spPr>
          <a:xfrm>
            <a:off x="837981" y="10207"/>
            <a:ext cx="10512862" cy="75634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/>
            <a:r>
              <a:rPr lang="ar-SA" sz="3599" b="1" i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اختیارات و مسئولیت های</a:t>
            </a:r>
            <a:r>
              <a:rPr lang="fa-IR" sz="3599" b="1" i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قانونی راه آهن</a:t>
            </a:r>
            <a:endParaRPr lang="en-US" sz="3599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855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7E21B4E5-FD81-AE02-2986-257AF4EB91D8}"/>
              </a:ext>
            </a:extLst>
          </p:cNvPr>
          <p:cNvSpPr/>
          <p:nvPr/>
        </p:nvSpPr>
        <p:spPr>
          <a:xfrm flipV="1">
            <a:off x="-1" y="893"/>
            <a:ext cx="12188825" cy="1011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1439" y="1020207"/>
            <a:ext cx="645559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9552" y="1615556"/>
            <a:ext cx="5662119" cy="1462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تعیین</a:t>
            </a:r>
            <a:r>
              <a:rPr lang="ar-SA" sz="1799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نرخ بهره برداری از شبکه ریلی.</a:t>
            </a:r>
            <a:endParaRPr lang="en-US" sz="1799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مستند قانونی: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ماده 6 ق. د. </a:t>
            </a: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مرجع تدوین: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هیات مدیره راه آهن</a:t>
            </a: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مرجع تصویب: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وزیر راه و شهرسازی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CE0100-1A77-CA0A-3041-CE2D19DEA780}"/>
              </a:ext>
            </a:extLst>
          </p:cNvPr>
          <p:cNvSpPr/>
          <p:nvPr/>
        </p:nvSpPr>
        <p:spPr>
          <a:xfrm>
            <a:off x="267505" y="1027076"/>
            <a:ext cx="505525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F59A75-4EF1-BF57-E392-E5B3FB7BC914}"/>
              </a:ext>
            </a:extLst>
          </p:cNvPr>
          <p:cNvGrpSpPr/>
          <p:nvPr/>
        </p:nvGrpSpPr>
        <p:grpSpPr>
          <a:xfrm>
            <a:off x="5055156" y="1119485"/>
            <a:ext cx="772564" cy="5038919"/>
            <a:chOff x="12769212" y="2459187"/>
            <a:chExt cx="611731" cy="454118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D6F3B2-9B10-D537-997F-BA1510A18447}"/>
                </a:ext>
              </a:extLst>
            </p:cNvPr>
            <p:cNvSpPr/>
            <p:nvPr/>
          </p:nvSpPr>
          <p:spPr>
            <a:xfrm rot="20700000" flipH="1">
              <a:off x="12784726" y="246602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13EAF3-D25A-134C-06C5-05E1E5F4C4AB}"/>
                </a:ext>
              </a:extLst>
            </p:cNvPr>
            <p:cNvSpPr/>
            <p:nvPr/>
          </p:nvSpPr>
          <p:spPr>
            <a:xfrm rot="20700000" flipH="1">
              <a:off x="12780548" y="297296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8973A64-7698-9D33-762C-EDD784AA5072}"/>
                </a:ext>
              </a:extLst>
            </p:cNvPr>
            <p:cNvSpPr/>
            <p:nvPr/>
          </p:nvSpPr>
          <p:spPr>
            <a:xfrm rot="20700000" flipH="1">
              <a:off x="12769212" y="342612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3A0B62-4C11-B713-A128-AC8AF1D4BB66}"/>
                </a:ext>
              </a:extLst>
            </p:cNvPr>
            <p:cNvSpPr/>
            <p:nvPr/>
          </p:nvSpPr>
          <p:spPr>
            <a:xfrm rot="20700000" flipH="1">
              <a:off x="12773390" y="391413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C65EBD5-D475-20FC-2F9E-65FB84047778}"/>
                </a:ext>
              </a:extLst>
            </p:cNvPr>
            <p:cNvSpPr/>
            <p:nvPr/>
          </p:nvSpPr>
          <p:spPr>
            <a:xfrm rot="20700000" flipH="1">
              <a:off x="12769212" y="442107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EE8C38-6539-E660-1B15-88BBB6725F19}"/>
                </a:ext>
              </a:extLst>
            </p:cNvPr>
            <p:cNvSpPr/>
            <p:nvPr/>
          </p:nvSpPr>
          <p:spPr>
            <a:xfrm rot="20700000" flipH="1">
              <a:off x="12773391" y="487422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D932D6-BD7A-5C7C-DB66-7CC51248CA87}"/>
                </a:ext>
              </a:extLst>
            </p:cNvPr>
            <p:cNvSpPr/>
            <p:nvPr/>
          </p:nvSpPr>
          <p:spPr>
            <a:xfrm rot="20700000" flipH="1">
              <a:off x="12777569" y="536223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7CC0FF-0E84-2AA8-42D4-50782226C187}"/>
                </a:ext>
              </a:extLst>
            </p:cNvPr>
            <p:cNvSpPr/>
            <p:nvPr/>
          </p:nvSpPr>
          <p:spPr>
            <a:xfrm rot="20700000" flipH="1">
              <a:off x="12773391" y="5869172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4FD80B-B0E3-E2E9-BF8C-8D4EE49155B8}"/>
                </a:ext>
              </a:extLst>
            </p:cNvPr>
            <p:cNvSpPr/>
            <p:nvPr/>
          </p:nvSpPr>
          <p:spPr>
            <a:xfrm rot="20700000" flipH="1">
              <a:off x="12777570" y="632232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AAE014-819F-BBEE-027F-74D1FC59705D}"/>
                </a:ext>
              </a:extLst>
            </p:cNvPr>
            <p:cNvSpPr/>
            <p:nvPr/>
          </p:nvSpPr>
          <p:spPr>
            <a:xfrm rot="20700000" flipH="1">
              <a:off x="12781748" y="681033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38DF6B-217F-4A38-67E3-BC96D005010B}"/>
                </a:ext>
              </a:extLst>
            </p:cNvPr>
            <p:cNvSpPr/>
            <p:nvPr/>
          </p:nvSpPr>
          <p:spPr>
            <a:xfrm rot="20700000" flipH="1">
              <a:off x="13198063" y="245918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8097FF6-0342-8145-5BB9-83DFA2CEDBDF}"/>
                </a:ext>
              </a:extLst>
            </p:cNvPr>
            <p:cNvSpPr/>
            <p:nvPr/>
          </p:nvSpPr>
          <p:spPr>
            <a:xfrm rot="20700000" flipH="1">
              <a:off x="13193885" y="2966126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6B291DD-ECAC-1F1E-1058-254F1FBDD999}"/>
                </a:ext>
              </a:extLst>
            </p:cNvPr>
            <p:cNvSpPr/>
            <p:nvPr/>
          </p:nvSpPr>
          <p:spPr>
            <a:xfrm rot="20700000" flipH="1">
              <a:off x="13149299" y="341928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93C83A-A892-46EC-1CBD-04C46B8BB25F}"/>
                </a:ext>
              </a:extLst>
            </p:cNvPr>
            <p:cNvSpPr/>
            <p:nvPr/>
          </p:nvSpPr>
          <p:spPr>
            <a:xfrm rot="20700000" flipH="1">
              <a:off x="13153477" y="390728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B47719A-CF59-FAC4-829B-EBB5CAB8555F}"/>
                </a:ext>
              </a:extLst>
            </p:cNvPr>
            <p:cNvSpPr/>
            <p:nvPr/>
          </p:nvSpPr>
          <p:spPr>
            <a:xfrm rot="20700000" flipH="1">
              <a:off x="13149299" y="441422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721112-F782-7B15-98F2-A39332495AC7}"/>
                </a:ext>
              </a:extLst>
            </p:cNvPr>
            <p:cNvSpPr/>
            <p:nvPr/>
          </p:nvSpPr>
          <p:spPr>
            <a:xfrm rot="20700000" flipH="1">
              <a:off x="13153478" y="486738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0E2AB90-9BC0-5F84-8A7A-8C3D697F9E09}"/>
                </a:ext>
              </a:extLst>
            </p:cNvPr>
            <p:cNvSpPr/>
            <p:nvPr/>
          </p:nvSpPr>
          <p:spPr>
            <a:xfrm rot="20700000" flipH="1">
              <a:off x="13157656" y="535539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07A2E9-A3EE-21EB-BB67-161E52C1869A}"/>
                </a:ext>
              </a:extLst>
            </p:cNvPr>
            <p:cNvSpPr/>
            <p:nvPr/>
          </p:nvSpPr>
          <p:spPr>
            <a:xfrm rot="20700000" flipH="1">
              <a:off x="13153478" y="586233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F6D4193-7902-7861-31AB-C46FF183EC05}"/>
                </a:ext>
              </a:extLst>
            </p:cNvPr>
            <p:cNvSpPr/>
            <p:nvPr/>
          </p:nvSpPr>
          <p:spPr>
            <a:xfrm rot="20700000" flipH="1">
              <a:off x="13157657" y="631548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4B8CC2-C8E7-A123-DBAA-53FE4E5DB5C0}"/>
                </a:ext>
              </a:extLst>
            </p:cNvPr>
            <p:cNvSpPr/>
            <p:nvPr/>
          </p:nvSpPr>
          <p:spPr>
            <a:xfrm rot="20700000" flipH="1">
              <a:off x="13142442" y="6817494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5E227356-8E1F-9AEF-E0B6-82DAE8869B3F}"/>
                </a:ext>
              </a:extLst>
            </p:cNvPr>
            <p:cNvSpPr/>
            <p:nvPr/>
          </p:nvSpPr>
          <p:spPr>
            <a:xfrm flipH="1">
              <a:off x="12860653" y="251862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DDBEED34-DE54-4BBC-2CA5-8F02EA713275}"/>
                </a:ext>
              </a:extLst>
            </p:cNvPr>
            <p:cNvSpPr/>
            <p:nvPr/>
          </p:nvSpPr>
          <p:spPr>
            <a:xfrm flipH="1">
              <a:off x="12860653" y="302264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Diamond 85">
              <a:extLst>
                <a:ext uri="{FF2B5EF4-FFF2-40B4-BE49-F238E27FC236}">
                  <a16:creationId xmlns:a16="http://schemas.microsoft.com/office/drawing/2014/main" id="{CDA12887-7D65-EA4B-229B-E5B77B202D30}"/>
                </a:ext>
              </a:extLst>
            </p:cNvPr>
            <p:cNvSpPr/>
            <p:nvPr/>
          </p:nvSpPr>
          <p:spPr>
            <a:xfrm flipH="1">
              <a:off x="12860653" y="3496195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EA12CA63-44EE-E93F-D31B-86876B02A5D1}"/>
                </a:ext>
              </a:extLst>
            </p:cNvPr>
            <p:cNvSpPr/>
            <p:nvPr/>
          </p:nvSpPr>
          <p:spPr>
            <a:xfrm flipH="1">
              <a:off x="12860653" y="3969741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B3CB59A3-E371-AA0A-47FC-6365C1B0DCD6}"/>
                </a:ext>
              </a:extLst>
            </p:cNvPr>
            <p:cNvSpPr/>
            <p:nvPr/>
          </p:nvSpPr>
          <p:spPr>
            <a:xfrm flipH="1">
              <a:off x="12860653" y="4458527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8CDF4459-97C5-01E9-F3AD-93562B6F8838}"/>
                </a:ext>
              </a:extLst>
            </p:cNvPr>
            <p:cNvSpPr/>
            <p:nvPr/>
          </p:nvSpPr>
          <p:spPr>
            <a:xfrm flipH="1">
              <a:off x="12860653" y="49320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01EFFAC5-BFD1-6583-874E-34B76774F286}"/>
                </a:ext>
              </a:extLst>
            </p:cNvPr>
            <p:cNvSpPr/>
            <p:nvPr/>
          </p:nvSpPr>
          <p:spPr>
            <a:xfrm flipH="1">
              <a:off x="12860653" y="540561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Diamond 90">
              <a:extLst>
                <a:ext uri="{FF2B5EF4-FFF2-40B4-BE49-F238E27FC236}">
                  <a16:creationId xmlns:a16="http://schemas.microsoft.com/office/drawing/2014/main" id="{BAA791B5-1628-A295-8984-EE19098D4D99}"/>
                </a:ext>
              </a:extLst>
            </p:cNvPr>
            <p:cNvSpPr/>
            <p:nvPr/>
          </p:nvSpPr>
          <p:spPr>
            <a:xfrm flipH="1">
              <a:off x="12860653" y="5921766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EF482A66-C2EB-E4A4-7B3A-A596AE5C84FA}"/>
                </a:ext>
              </a:extLst>
            </p:cNvPr>
            <p:cNvSpPr/>
            <p:nvPr/>
          </p:nvSpPr>
          <p:spPr>
            <a:xfrm flipH="1">
              <a:off x="12860653" y="63845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C6826DC6-DCF3-0827-F078-1F07C0971172}"/>
                </a:ext>
              </a:extLst>
            </p:cNvPr>
            <p:cNvSpPr/>
            <p:nvPr/>
          </p:nvSpPr>
          <p:spPr>
            <a:xfrm flipH="1">
              <a:off x="12808003" y="68694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991F73-84C9-DAE7-D411-895B27487B22}"/>
              </a:ext>
            </a:extLst>
          </p:cNvPr>
          <p:cNvSpPr txBox="1"/>
          <p:nvPr/>
        </p:nvSpPr>
        <p:spPr>
          <a:xfrm>
            <a:off x="681938" y="1606422"/>
            <a:ext cx="4159560" cy="36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126" rtl="1"/>
            <a:r>
              <a:rPr lang="fa-IR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حوزه وظایف و اختیارات شرکت راه آهن</a:t>
            </a:r>
            <a:endParaRPr lang="en-US" sz="1799" b="1" dirty="0">
              <a:solidFill>
                <a:prstClr val="black"/>
              </a:solidFill>
              <a:latin typeface="Calibri" panose="020F0502020204030204"/>
              <a:cs typeface="B Zar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F2F994-DDE2-9B2F-E0CB-C7E74FC792DD}"/>
              </a:ext>
            </a:extLst>
          </p:cNvPr>
          <p:cNvGrpSpPr/>
          <p:nvPr/>
        </p:nvGrpSpPr>
        <p:grpSpPr>
          <a:xfrm>
            <a:off x="620963" y="2149452"/>
            <a:ext cx="4066505" cy="2117775"/>
            <a:chOff x="502656" y="4120333"/>
            <a:chExt cx="4067564" cy="21183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EF20F5-9F2D-5C9F-88D7-BE1B63192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56" y="4120333"/>
              <a:ext cx="4067564" cy="2118327"/>
            </a:xfrm>
            <a:prstGeom prst="rect">
              <a:avLst/>
            </a:prstGeom>
          </p:spPr>
        </p:pic>
        <p:pic>
          <p:nvPicPr>
            <p:cNvPr id="13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EACC5FFC-E377-6FB1-285A-0D07D6CAE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679" y="4759097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05D1E540-1F17-25BF-E317-53611640C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2" y="4746010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5AE8D712-129F-91DA-CFE5-59D87FF5B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820" y="4759097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543312D7-50B2-597F-C1A9-9127C1046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820" y="581920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7CD0B409-8EA9-815B-481C-35C225D11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2" y="581920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9A8D3CB3-4A0D-6526-C97A-6F5E0247F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046" y="584064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C8295194-1B4E-DEB6-FF0C-52DFA731A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99" y="5790173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EE55053C-A495-714E-4CEE-4A45A0FAA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99" y="5243254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98767DBC-1366-522D-BA78-202FD0D0D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577" y="473517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F73E1CD3-B3E5-56B5-6F2E-2990A6E30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679" y="5212105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F21927A-2B66-9B3D-3429-E8B466C766C9}"/>
              </a:ext>
            </a:extLst>
          </p:cNvPr>
          <p:cNvSpPr txBox="1"/>
          <p:nvPr/>
        </p:nvSpPr>
        <p:spPr>
          <a:xfrm>
            <a:off x="6019778" y="3990532"/>
            <a:ext cx="5531894" cy="17554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457063" algn="l"/>
              </a:tabLst>
            </a:pPr>
            <a:r>
              <a:rPr lang="fa-IR" sz="19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نکته 7.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ورود راه آهن به حوزه رگولاتوری اقتصادی با رعایت این قید که نرخ بهره برداری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بایستی به گونه ای تعیین شود که ضمن تأمین هزینه‌های بهره برداری از شبکه در بخش ریلی برای صاحبان کالا و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سرمایه گذاران نسبت به دیگر شقوق حمل و نقل دارای مزیت باشد.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F3598-BFED-FB59-4D07-1D3ED4C5E412}"/>
              </a:ext>
            </a:extLst>
          </p:cNvPr>
          <p:cNvSpPr txBox="1">
            <a:spLocks/>
          </p:cNvSpPr>
          <p:nvPr/>
        </p:nvSpPr>
        <p:spPr>
          <a:xfrm>
            <a:off x="837981" y="10207"/>
            <a:ext cx="10512862" cy="75634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/>
            <a:r>
              <a:rPr lang="ar-SA" sz="3599" b="1" i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اختیارات و مسئولیت های</a:t>
            </a:r>
            <a:r>
              <a:rPr lang="fa-IR" sz="3599" b="1" i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قانونی راه آهن</a:t>
            </a:r>
            <a:endParaRPr lang="en-US" sz="3599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389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7E21B4E5-FD81-AE02-2986-257AF4EB91D8}"/>
              </a:ext>
            </a:extLst>
          </p:cNvPr>
          <p:cNvSpPr/>
          <p:nvPr/>
        </p:nvSpPr>
        <p:spPr>
          <a:xfrm flipV="1">
            <a:off x="-1" y="893"/>
            <a:ext cx="12188825" cy="1011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1439" y="1020207"/>
            <a:ext cx="645559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9552" y="1615557"/>
            <a:ext cx="5662119" cy="164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تکلیف راه آهن به واگذاری واگن ها به بخش خصوصی و اختیار برای اجاره نیروی کشش به شرط تامین شرایط یکسان</a:t>
            </a:r>
          </a:p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مستند قانونی: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ماده 7 ق. د. </a:t>
            </a: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مرجع مسئول: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راه آهن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CE0100-1A77-CA0A-3041-CE2D19DEA780}"/>
              </a:ext>
            </a:extLst>
          </p:cNvPr>
          <p:cNvSpPr/>
          <p:nvPr/>
        </p:nvSpPr>
        <p:spPr>
          <a:xfrm>
            <a:off x="267505" y="1027076"/>
            <a:ext cx="505525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F59A75-4EF1-BF57-E392-E5B3FB7BC914}"/>
              </a:ext>
            </a:extLst>
          </p:cNvPr>
          <p:cNvGrpSpPr/>
          <p:nvPr/>
        </p:nvGrpSpPr>
        <p:grpSpPr>
          <a:xfrm>
            <a:off x="5055156" y="1119485"/>
            <a:ext cx="772564" cy="5038919"/>
            <a:chOff x="12769212" y="2459187"/>
            <a:chExt cx="611731" cy="454118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D6F3B2-9B10-D537-997F-BA1510A18447}"/>
                </a:ext>
              </a:extLst>
            </p:cNvPr>
            <p:cNvSpPr/>
            <p:nvPr/>
          </p:nvSpPr>
          <p:spPr>
            <a:xfrm rot="20700000" flipH="1">
              <a:off x="12784726" y="246602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13EAF3-D25A-134C-06C5-05E1E5F4C4AB}"/>
                </a:ext>
              </a:extLst>
            </p:cNvPr>
            <p:cNvSpPr/>
            <p:nvPr/>
          </p:nvSpPr>
          <p:spPr>
            <a:xfrm rot="20700000" flipH="1">
              <a:off x="12780548" y="297296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8973A64-7698-9D33-762C-EDD784AA5072}"/>
                </a:ext>
              </a:extLst>
            </p:cNvPr>
            <p:cNvSpPr/>
            <p:nvPr/>
          </p:nvSpPr>
          <p:spPr>
            <a:xfrm rot="20700000" flipH="1">
              <a:off x="12769212" y="342612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3A0B62-4C11-B713-A128-AC8AF1D4BB66}"/>
                </a:ext>
              </a:extLst>
            </p:cNvPr>
            <p:cNvSpPr/>
            <p:nvPr/>
          </p:nvSpPr>
          <p:spPr>
            <a:xfrm rot="20700000" flipH="1">
              <a:off x="12773390" y="391413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C65EBD5-D475-20FC-2F9E-65FB84047778}"/>
                </a:ext>
              </a:extLst>
            </p:cNvPr>
            <p:cNvSpPr/>
            <p:nvPr/>
          </p:nvSpPr>
          <p:spPr>
            <a:xfrm rot="20700000" flipH="1">
              <a:off x="12769212" y="442107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EE8C38-6539-E660-1B15-88BBB6725F19}"/>
                </a:ext>
              </a:extLst>
            </p:cNvPr>
            <p:cNvSpPr/>
            <p:nvPr/>
          </p:nvSpPr>
          <p:spPr>
            <a:xfrm rot="20700000" flipH="1">
              <a:off x="12773391" y="487422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D932D6-BD7A-5C7C-DB66-7CC51248CA87}"/>
                </a:ext>
              </a:extLst>
            </p:cNvPr>
            <p:cNvSpPr/>
            <p:nvPr/>
          </p:nvSpPr>
          <p:spPr>
            <a:xfrm rot="20700000" flipH="1">
              <a:off x="12777569" y="536223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7CC0FF-0E84-2AA8-42D4-50782226C187}"/>
                </a:ext>
              </a:extLst>
            </p:cNvPr>
            <p:cNvSpPr/>
            <p:nvPr/>
          </p:nvSpPr>
          <p:spPr>
            <a:xfrm rot="20700000" flipH="1">
              <a:off x="12773391" y="5869172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4FD80B-B0E3-E2E9-BF8C-8D4EE49155B8}"/>
                </a:ext>
              </a:extLst>
            </p:cNvPr>
            <p:cNvSpPr/>
            <p:nvPr/>
          </p:nvSpPr>
          <p:spPr>
            <a:xfrm rot="20700000" flipH="1">
              <a:off x="12777570" y="632232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AAE014-819F-BBEE-027F-74D1FC59705D}"/>
                </a:ext>
              </a:extLst>
            </p:cNvPr>
            <p:cNvSpPr/>
            <p:nvPr/>
          </p:nvSpPr>
          <p:spPr>
            <a:xfrm rot="20700000" flipH="1">
              <a:off x="12781748" y="681033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38DF6B-217F-4A38-67E3-BC96D005010B}"/>
                </a:ext>
              </a:extLst>
            </p:cNvPr>
            <p:cNvSpPr/>
            <p:nvPr/>
          </p:nvSpPr>
          <p:spPr>
            <a:xfrm rot="20700000" flipH="1">
              <a:off x="13198063" y="245918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8097FF6-0342-8145-5BB9-83DFA2CEDBDF}"/>
                </a:ext>
              </a:extLst>
            </p:cNvPr>
            <p:cNvSpPr/>
            <p:nvPr/>
          </p:nvSpPr>
          <p:spPr>
            <a:xfrm rot="20700000" flipH="1">
              <a:off x="13193885" y="2966126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6B291DD-ECAC-1F1E-1058-254F1FBDD999}"/>
                </a:ext>
              </a:extLst>
            </p:cNvPr>
            <p:cNvSpPr/>
            <p:nvPr/>
          </p:nvSpPr>
          <p:spPr>
            <a:xfrm rot="20700000" flipH="1">
              <a:off x="13149299" y="341928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93C83A-A892-46EC-1CBD-04C46B8BB25F}"/>
                </a:ext>
              </a:extLst>
            </p:cNvPr>
            <p:cNvSpPr/>
            <p:nvPr/>
          </p:nvSpPr>
          <p:spPr>
            <a:xfrm rot="20700000" flipH="1">
              <a:off x="13153477" y="390728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B47719A-CF59-FAC4-829B-EBB5CAB8555F}"/>
                </a:ext>
              </a:extLst>
            </p:cNvPr>
            <p:cNvSpPr/>
            <p:nvPr/>
          </p:nvSpPr>
          <p:spPr>
            <a:xfrm rot="20700000" flipH="1">
              <a:off x="13149299" y="441422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721112-F782-7B15-98F2-A39332495AC7}"/>
                </a:ext>
              </a:extLst>
            </p:cNvPr>
            <p:cNvSpPr/>
            <p:nvPr/>
          </p:nvSpPr>
          <p:spPr>
            <a:xfrm rot="20700000" flipH="1">
              <a:off x="13153478" y="486738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0E2AB90-9BC0-5F84-8A7A-8C3D697F9E09}"/>
                </a:ext>
              </a:extLst>
            </p:cNvPr>
            <p:cNvSpPr/>
            <p:nvPr/>
          </p:nvSpPr>
          <p:spPr>
            <a:xfrm rot="20700000" flipH="1">
              <a:off x="13157656" y="535539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07A2E9-A3EE-21EB-BB67-161E52C1869A}"/>
                </a:ext>
              </a:extLst>
            </p:cNvPr>
            <p:cNvSpPr/>
            <p:nvPr/>
          </p:nvSpPr>
          <p:spPr>
            <a:xfrm rot="20700000" flipH="1">
              <a:off x="13153478" y="586233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F6D4193-7902-7861-31AB-C46FF183EC05}"/>
                </a:ext>
              </a:extLst>
            </p:cNvPr>
            <p:cNvSpPr/>
            <p:nvPr/>
          </p:nvSpPr>
          <p:spPr>
            <a:xfrm rot="20700000" flipH="1">
              <a:off x="13157657" y="631548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4B8CC2-C8E7-A123-DBAA-53FE4E5DB5C0}"/>
                </a:ext>
              </a:extLst>
            </p:cNvPr>
            <p:cNvSpPr/>
            <p:nvPr/>
          </p:nvSpPr>
          <p:spPr>
            <a:xfrm rot="20700000" flipH="1">
              <a:off x="13142442" y="6817494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5E227356-8E1F-9AEF-E0B6-82DAE8869B3F}"/>
                </a:ext>
              </a:extLst>
            </p:cNvPr>
            <p:cNvSpPr/>
            <p:nvPr/>
          </p:nvSpPr>
          <p:spPr>
            <a:xfrm flipH="1">
              <a:off x="12860653" y="251862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DDBEED34-DE54-4BBC-2CA5-8F02EA713275}"/>
                </a:ext>
              </a:extLst>
            </p:cNvPr>
            <p:cNvSpPr/>
            <p:nvPr/>
          </p:nvSpPr>
          <p:spPr>
            <a:xfrm flipH="1">
              <a:off x="12860653" y="302264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Diamond 85">
              <a:extLst>
                <a:ext uri="{FF2B5EF4-FFF2-40B4-BE49-F238E27FC236}">
                  <a16:creationId xmlns:a16="http://schemas.microsoft.com/office/drawing/2014/main" id="{CDA12887-7D65-EA4B-229B-E5B77B202D30}"/>
                </a:ext>
              </a:extLst>
            </p:cNvPr>
            <p:cNvSpPr/>
            <p:nvPr/>
          </p:nvSpPr>
          <p:spPr>
            <a:xfrm flipH="1">
              <a:off x="12860653" y="3496195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EA12CA63-44EE-E93F-D31B-86876B02A5D1}"/>
                </a:ext>
              </a:extLst>
            </p:cNvPr>
            <p:cNvSpPr/>
            <p:nvPr/>
          </p:nvSpPr>
          <p:spPr>
            <a:xfrm flipH="1">
              <a:off x="12860653" y="3969741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B3CB59A3-E371-AA0A-47FC-6365C1B0DCD6}"/>
                </a:ext>
              </a:extLst>
            </p:cNvPr>
            <p:cNvSpPr/>
            <p:nvPr/>
          </p:nvSpPr>
          <p:spPr>
            <a:xfrm flipH="1">
              <a:off x="12860653" y="4458527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8CDF4459-97C5-01E9-F3AD-93562B6F8838}"/>
                </a:ext>
              </a:extLst>
            </p:cNvPr>
            <p:cNvSpPr/>
            <p:nvPr/>
          </p:nvSpPr>
          <p:spPr>
            <a:xfrm flipH="1">
              <a:off x="12860653" y="49320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01EFFAC5-BFD1-6583-874E-34B76774F286}"/>
                </a:ext>
              </a:extLst>
            </p:cNvPr>
            <p:cNvSpPr/>
            <p:nvPr/>
          </p:nvSpPr>
          <p:spPr>
            <a:xfrm flipH="1">
              <a:off x="12860653" y="540561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Diamond 90">
              <a:extLst>
                <a:ext uri="{FF2B5EF4-FFF2-40B4-BE49-F238E27FC236}">
                  <a16:creationId xmlns:a16="http://schemas.microsoft.com/office/drawing/2014/main" id="{BAA791B5-1628-A295-8984-EE19098D4D99}"/>
                </a:ext>
              </a:extLst>
            </p:cNvPr>
            <p:cNvSpPr/>
            <p:nvPr/>
          </p:nvSpPr>
          <p:spPr>
            <a:xfrm flipH="1">
              <a:off x="12860653" y="5921766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EF482A66-C2EB-E4A4-7B3A-A596AE5C84FA}"/>
                </a:ext>
              </a:extLst>
            </p:cNvPr>
            <p:cNvSpPr/>
            <p:nvPr/>
          </p:nvSpPr>
          <p:spPr>
            <a:xfrm flipH="1">
              <a:off x="12860653" y="63845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C6826DC6-DCF3-0827-F078-1F07C0971172}"/>
                </a:ext>
              </a:extLst>
            </p:cNvPr>
            <p:cNvSpPr/>
            <p:nvPr/>
          </p:nvSpPr>
          <p:spPr>
            <a:xfrm flipH="1">
              <a:off x="12808003" y="68694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991F73-84C9-DAE7-D411-895B27487B22}"/>
              </a:ext>
            </a:extLst>
          </p:cNvPr>
          <p:cNvSpPr txBox="1"/>
          <p:nvPr/>
        </p:nvSpPr>
        <p:spPr>
          <a:xfrm>
            <a:off x="681938" y="1606422"/>
            <a:ext cx="4159560" cy="36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126" rtl="1"/>
            <a:r>
              <a:rPr lang="fa-IR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حوزه وظایف و اختیارات شرکت راه آهن</a:t>
            </a:r>
            <a:endParaRPr lang="en-US" sz="1799" b="1" dirty="0">
              <a:solidFill>
                <a:prstClr val="black"/>
              </a:solidFill>
              <a:latin typeface="Calibri" panose="020F0502020204030204"/>
              <a:cs typeface="B Zar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F2F994-DDE2-9B2F-E0CB-C7E74FC792DD}"/>
              </a:ext>
            </a:extLst>
          </p:cNvPr>
          <p:cNvGrpSpPr/>
          <p:nvPr/>
        </p:nvGrpSpPr>
        <p:grpSpPr>
          <a:xfrm>
            <a:off x="620963" y="2149452"/>
            <a:ext cx="4066505" cy="2117775"/>
            <a:chOff x="502656" y="4120333"/>
            <a:chExt cx="4067564" cy="21183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EF20F5-9F2D-5C9F-88D7-BE1B63192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56" y="4120333"/>
              <a:ext cx="4067564" cy="2118327"/>
            </a:xfrm>
            <a:prstGeom prst="rect">
              <a:avLst/>
            </a:prstGeom>
          </p:spPr>
        </p:pic>
        <p:pic>
          <p:nvPicPr>
            <p:cNvPr id="13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EACC5FFC-E377-6FB1-285A-0D07D6CAE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679" y="4759097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05D1E540-1F17-25BF-E317-53611640C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2" y="4746010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5AE8D712-129F-91DA-CFE5-59D87FF5B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820" y="4759097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543312D7-50B2-597F-C1A9-9127C1046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820" y="581920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7CD0B409-8EA9-815B-481C-35C225D11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2" y="581920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9A8D3CB3-4A0D-6526-C97A-6F5E0247F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046" y="584064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C8295194-1B4E-DEB6-FF0C-52DFA731A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99" y="5790173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98767DBC-1366-522D-BA78-202FD0D0D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99" y="4718172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34AF6EC2-6CAA-896F-31A4-FF71E6815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477" y="5292355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F21927A-2B66-9B3D-3429-E8B466C766C9}"/>
              </a:ext>
            </a:extLst>
          </p:cNvPr>
          <p:cNvSpPr txBox="1"/>
          <p:nvPr/>
        </p:nvSpPr>
        <p:spPr>
          <a:xfrm>
            <a:off x="6019778" y="3990532"/>
            <a:ext cx="5531894" cy="10830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457063" algn="l"/>
              </a:tabLst>
            </a:pPr>
            <a:r>
              <a:rPr lang="fa-IR" sz="19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نکته 8.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از این ظرفیت برای واگذاری امور تصدی‌گری  و راه‌اندازی قطارهای برنامه‌ ای‌ و کامل،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 می توان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 بهره گیری به عمل آورد.</a:t>
            </a:r>
            <a:endParaRPr lang="en-US" sz="17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</p:txBody>
      </p:sp>
      <p:pic>
        <p:nvPicPr>
          <p:cNvPr id="12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7DAE8CCA-3A9B-24BD-D3E1-BA6120A0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18" y="3272080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9074A35-6C55-9A65-11D8-ECEDFAE5EADA}"/>
              </a:ext>
            </a:extLst>
          </p:cNvPr>
          <p:cNvSpPr txBox="1">
            <a:spLocks/>
          </p:cNvSpPr>
          <p:nvPr/>
        </p:nvSpPr>
        <p:spPr>
          <a:xfrm>
            <a:off x="837981" y="314523"/>
            <a:ext cx="10512862" cy="75634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/>
            <a:r>
              <a:rPr lang="ar-SA" sz="3599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اختیارات و مسئولیت های</a:t>
            </a:r>
            <a:r>
              <a:rPr lang="fa-IR" sz="3599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قانونی راه آهن</a:t>
            </a:r>
            <a:endParaRPr lang="en-US" sz="3599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547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7E21B4E5-FD81-AE02-2986-257AF4EB91D8}"/>
              </a:ext>
            </a:extLst>
          </p:cNvPr>
          <p:cNvSpPr/>
          <p:nvPr/>
        </p:nvSpPr>
        <p:spPr>
          <a:xfrm flipV="1">
            <a:off x="-1" y="893"/>
            <a:ext cx="12188825" cy="1011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1439" y="1020207"/>
            <a:ext cx="645559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9552" y="1615557"/>
            <a:ext cx="5662119" cy="233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914126" rtl="1">
              <a:lnSpc>
                <a:spcPct val="115000"/>
              </a:lnSpc>
              <a:spcAft>
                <a:spcPts val="1000"/>
              </a:spcAft>
              <a:tabLst>
                <a:tab pos="457063" algn="l"/>
              </a:tabLst>
            </a:pP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تعیین بهای بلیت مسافرین توسط شرکت‌‌های حمل و نقل ریلی در هر</a:t>
            </a:r>
            <a:r>
              <a:rPr lang="ar-SA" sz="1799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ar-SA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مسیر و بر حسب نوع و درجه واگن، قطار و خدمات</a:t>
            </a:r>
            <a:r>
              <a:rPr lang="ar-SA" sz="1799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ارائه شده و به مرحله اجرا در آمدن آن پس از «تأیید هیئت مدیره راه آهن».</a:t>
            </a:r>
            <a:endParaRPr lang="en-US" sz="1799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مستند قانونی: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ماده 10 ق. د. </a:t>
            </a:r>
          </a:p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endParaRPr lang="fa-IR" sz="19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CE0100-1A77-CA0A-3041-CE2D19DEA780}"/>
              </a:ext>
            </a:extLst>
          </p:cNvPr>
          <p:cNvSpPr/>
          <p:nvPr/>
        </p:nvSpPr>
        <p:spPr>
          <a:xfrm>
            <a:off x="267505" y="1027076"/>
            <a:ext cx="505525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F59A75-4EF1-BF57-E392-E5B3FB7BC914}"/>
              </a:ext>
            </a:extLst>
          </p:cNvPr>
          <p:cNvGrpSpPr/>
          <p:nvPr/>
        </p:nvGrpSpPr>
        <p:grpSpPr>
          <a:xfrm>
            <a:off x="5055156" y="1119485"/>
            <a:ext cx="772564" cy="5038919"/>
            <a:chOff x="12769212" y="2459187"/>
            <a:chExt cx="611731" cy="454118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D6F3B2-9B10-D537-997F-BA1510A18447}"/>
                </a:ext>
              </a:extLst>
            </p:cNvPr>
            <p:cNvSpPr/>
            <p:nvPr/>
          </p:nvSpPr>
          <p:spPr>
            <a:xfrm rot="20700000" flipH="1">
              <a:off x="12784726" y="246602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13EAF3-D25A-134C-06C5-05E1E5F4C4AB}"/>
                </a:ext>
              </a:extLst>
            </p:cNvPr>
            <p:cNvSpPr/>
            <p:nvPr/>
          </p:nvSpPr>
          <p:spPr>
            <a:xfrm rot="20700000" flipH="1">
              <a:off x="12780548" y="297296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8973A64-7698-9D33-762C-EDD784AA5072}"/>
                </a:ext>
              </a:extLst>
            </p:cNvPr>
            <p:cNvSpPr/>
            <p:nvPr/>
          </p:nvSpPr>
          <p:spPr>
            <a:xfrm rot="20700000" flipH="1">
              <a:off x="12769212" y="342612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3A0B62-4C11-B713-A128-AC8AF1D4BB66}"/>
                </a:ext>
              </a:extLst>
            </p:cNvPr>
            <p:cNvSpPr/>
            <p:nvPr/>
          </p:nvSpPr>
          <p:spPr>
            <a:xfrm rot="20700000" flipH="1">
              <a:off x="12773390" y="391413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C65EBD5-D475-20FC-2F9E-65FB84047778}"/>
                </a:ext>
              </a:extLst>
            </p:cNvPr>
            <p:cNvSpPr/>
            <p:nvPr/>
          </p:nvSpPr>
          <p:spPr>
            <a:xfrm rot="20700000" flipH="1">
              <a:off x="12769212" y="442107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EE8C38-6539-E660-1B15-88BBB6725F19}"/>
                </a:ext>
              </a:extLst>
            </p:cNvPr>
            <p:cNvSpPr/>
            <p:nvPr/>
          </p:nvSpPr>
          <p:spPr>
            <a:xfrm rot="20700000" flipH="1">
              <a:off x="12773391" y="487422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D932D6-BD7A-5C7C-DB66-7CC51248CA87}"/>
                </a:ext>
              </a:extLst>
            </p:cNvPr>
            <p:cNvSpPr/>
            <p:nvPr/>
          </p:nvSpPr>
          <p:spPr>
            <a:xfrm rot="20700000" flipH="1">
              <a:off x="12777569" y="536223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7CC0FF-0E84-2AA8-42D4-50782226C187}"/>
                </a:ext>
              </a:extLst>
            </p:cNvPr>
            <p:cNvSpPr/>
            <p:nvPr/>
          </p:nvSpPr>
          <p:spPr>
            <a:xfrm rot="20700000" flipH="1">
              <a:off x="12773391" y="5869172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4FD80B-B0E3-E2E9-BF8C-8D4EE49155B8}"/>
                </a:ext>
              </a:extLst>
            </p:cNvPr>
            <p:cNvSpPr/>
            <p:nvPr/>
          </p:nvSpPr>
          <p:spPr>
            <a:xfrm rot="20700000" flipH="1">
              <a:off x="12777570" y="632232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AAE014-819F-BBEE-027F-74D1FC59705D}"/>
                </a:ext>
              </a:extLst>
            </p:cNvPr>
            <p:cNvSpPr/>
            <p:nvPr/>
          </p:nvSpPr>
          <p:spPr>
            <a:xfrm rot="20700000" flipH="1">
              <a:off x="12781748" y="681033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38DF6B-217F-4A38-67E3-BC96D005010B}"/>
                </a:ext>
              </a:extLst>
            </p:cNvPr>
            <p:cNvSpPr/>
            <p:nvPr/>
          </p:nvSpPr>
          <p:spPr>
            <a:xfrm rot="20700000" flipH="1">
              <a:off x="13198063" y="245918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8097FF6-0342-8145-5BB9-83DFA2CEDBDF}"/>
                </a:ext>
              </a:extLst>
            </p:cNvPr>
            <p:cNvSpPr/>
            <p:nvPr/>
          </p:nvSpPr>
          <p:spPr>
            <a:xfrm rot="20700000" flipH="1">
              <a:off x="13193885" y="2966126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6B291DD-ECAC-1F1E-1058-254F1FBDD999}"/>
                </a:ext>
              </a:extLst>
            </p:cNvPr>
            <p:cNvSpPr/>
            <p:nvPr/>
          </p:nvSpPr>
          <p:spPr>
            <a:xfrm rot="20700000" flipH="1">
              <a:off x="13149299" y="341928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93C83A-A892-46EC-1CBD-04C46B8BB25F}"/>
                </a:ext>
              </a:extLst>
            </p:cNvPr>
            <p:cNvSpPr/>
            <p:nvPr/>
          </p:nvSpPr>
          <p:spPr>
            <a:xfrm rot="20700000" flipH="1">
              <a:off x="13153477" y="390728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B47719A-CF59-FAC4-829B-EBB5CAB8555F}"/>
                </a:ext>
              </a:extLst>
            </p:cNvPr>
            <p:cNvSpPr/>
            <p:nvPr/>
          </p:nvSpPr>
          <p:spPr>
            <a:xfrm rot="20700000" flipH="1">
              <a:off x="13149299" y="441422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721112-F782-7B15-98F2-A39332495AC7}"/>
                </a:ext>
              </a:extLst>
            </p:cNvPr>
            <p:cNvSpPr/>
            <p:nvPr/>
          </p:nvSpPr>
          <p:spPr>
            <a:xfrm rot="20700000" flipH="1">
              <a:off x="13153478" y="486738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0E2AB90-9BC0-5F84-8A7A-8C3D697F9E09}"/>
                </a:ext>
              </a:extLst>
            </p:cNvPr>
            <p:cNvSpPr/>
            <p:nvPr/>
          </p:nvSpPr>
          <p:spPr>
            <a:xfrm rot="20700000" flipH="1">
              <a:off x="13157656" y="535539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07A2E9-A3EE-21EB-BB67-161E52C1869A}"/>
                </a:ext>
              </a:extLst>
            </p:cNvPr>
            <p:cNvSpPr/>
            <p:nvPr/>
          </p:nvSpPr>
          <p:spPr>
            <a:xfrm rot="20700000" flipH="1">
              <a:off x="13153478" y="586233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F6D4193-7902-7861-31AB-C46FF183EC05}"/>
                </a:ext>
              </a:extLst>
            </p:cNvPr>
            <p:cNvSpPr/>
            <p:nvPr/>
          </p:nvSpPr>
          <p:spPr>
            <a:xfrm rot="20700000" flipH="1">
              <a:off x="13157657" y="631548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4B8CC2-C8E7-A123-DBAA-53FE4E5DB5C0}"/>
                </a:ext>
              </a:extLst>
            </p:cNvPr>
            <p:cNvSpPr/>
            <p:nvPr/>
          </p:nvSpPr>
          <p:spPr>
            <a:xfrm rot="20700000" flipH="1">
              <a:off x="13142442" y="6817494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5E227356-8E1F-9AEF-E0B6-82DAE8869B3F}"/>
                </a:ext>
              </a:extLst>
            </p:cNvPr>
            <p:cNvSpPr/>
            <p:nvPr/>
          </p:nvSpPr>
          <p:spPr>
            <a:xfrm flipH="1">
              <a:off x="12860653" y="251862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DDBEED34-DE54-4BBC-2CA5-8F02EA713275}"/>
                </a:ext>
              </a:extLst>
            </p:cNvPr>
            <p:cNvSpPr/>
            <p:nvPr/>
          </p:nvSpPr>
          <p:spPr>
            <a:xfrm flipH="1">
              <a:off x="12860653" y="302264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Diamond 85">
              <a:extLst>
                <a:ext uri="{FF2B5EF4-FFF2-40B4-BE49-F238E27FC236}">
                  <a16:creationId xmlns:a16="http://schemas.microsoft.com/office/drawing/2014/main" id="{CDA12887-7D65-EA4B-229B-E5B77B202D30}"/>
                </a:ext>
              </a:extLst>
            </p:cNvPr>
            <p:cNvSpPr/>
            <p:nvPr/>
          </p:nvSpPr>
          <p:spPr>
            <a:xfrm flipH="1">
              <a:off x="12860653" y="3496195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EA12CA63-44EE-E93F-D31B-86876B02A5D1}"/>
                </a:ext>
              </a:extLst>
            </p:cNvPr>
            <p:cNvSpPr/>
            <p:nvPr/>
          </p:nvSpPr>
          <p:spPr>
            <a:xfrm flipH="1">
              <a:off x="12860653" y="3969741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B3CB59A3-E371-AA0A-47FC-6365C1B0DCD6}"/>
                </a:ext>
              </a:extLst>
            </p:cNvPr>
            <p:cNvSpPr/>
            <p:nvPr/>
          </p:nvSpPr>
          <p:spPr>
            <a:xfrm flipH="1">
              <a:off x="12860653" y="4458527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8CDF4459-97C5-01E9-F3AD-93562B6F8838}"/>
                </a:ext>
              </a:extLst>
            </p:cNvPr>
            <p:cNvSpPr/>
            <p:nvPr/>
          </p:nvSpPr>
          <p:spPr>
            <a:xfrm flipH="1">
              <a:off x="12860653" y="49320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01EFFAC5-BFD1-6583-874E-34B76774F286}"/>
                </a:ext>
              </a:extLst>
            </p:cNvPr>
            <p:cNvSpPr/>
            <p:nvPr/>
          </p:nvSpPr>
          <p:spPr>
            <a:xfrm flipH="1">
              <a:off x="12860653" y="540561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Diamond 90">
              <a:extLst>
                <a:ext uri="{FF2B5EF4-FFF2-40B4-BE49-F238E27FC236}">
                  <a16:creationId xmlns:a16="http://schemas.microsoft.com/office/drawing/2014/main" id="{BAA791B5-1628-A295-8984-EE19098D4D99}"/>
                </a:ext>
              </a:extLst>
            </p:cNvPr>
            <p:cNvSpPr/>
            <p:nvPr/>
          </p:nvSpPr>
          <p:spPr>
            <a:xfrm flipH="1">
              <a:off x="12860653" y="5921766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EF482A66-C2EB-E4A4-7B3A-A596AE5C84FA}"/>
                </a:ext>
              </a:extLst>
            </p:cNvPr>
            <p:cNvSpPr/>
            <p:nvPr/>
          </p:nvSpPr>
          <p:spPr>
            <a:xfrm flipH="1">
              <a:off x="12860653" y="63845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C6826DC6-DCF3-0827-F078-1F07C0971172}"/>
                </a:ext>
              </a:extLst>
            </p:cNvPr>
            <p:cNvSpPr/>
            <p:nvPr/>
          </p:nvSpPr>
          <p:spPr>
            <a:xfrm flipH="1">
              <a:off x="12808003" y="68694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991F73-84C9-DAE7-D411-895B27487B22}"/>
              </a:ext>
            </a:extLst>
          </p:cNvPr>
          <p:cNvSpPr txBox="1"/>
          <p:nvPr/>
        </p:nvSpPr>
        <p:spPr>
          <a:xfrm>
            <a:off x="681938" y="1606422"/>
            <a:ext cx="4159560" cy="36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126" rtl="1"/>
            <a:r>
              <a:rPr lang="fa-IR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حوزه وظایف و اختیارات شرکت راه آهن</a:t>
            </a:r>
            <a:endParaRPr lang="en-US" sz="1799" b="1" dirty="0">
              <a:solidFill>
                <a:prstClr val="black"/>
              </a:solidFill>
              <a:latin typeface="Calibri" panose="020F0502020204030204"/>
              <a:cs typeface="B Zar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F2F994-DDE2-9B2F-E0CB-C7E74FC792DD}"/>
              </a:ext>
            </a:extLst>
          </p:cNvPr>
          <p:cNvGrpSpPr/>
          <p:nvPr/>
        </p:nvGrpSpPr>
        <p:grpSpPr>
          <a:xfrm>
            <a:off x="620963" y="2149452"/>
            <a:ext cx="4066505" cy="2117775"/>
            <a:chOff x="502656" y="4120333"/>
            <a:chExt cx="4067564" cy="21183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EF20F5-9F2D-5C9F-88D7-BE1B63192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56" y="4120333"/>
              <a:ext cx="4067564" cy="2118327"/>
            </a:xfrm>
            <a:prstGeom prst="rect">
              <a:avLst/>
            </a:prstGeom>
          </p:spPr>
        </p:pic>
        <p:pic>
          <p:nvPicPr>
            <p:cNvPr id="13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EACC5FFC-E377-6FB1-285A-0D07D6CAE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679" y="4759097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05D1E540-1F17-25BF-E317-53611640C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2" y="4746010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5AE8D712-129F-91DA-CFE5-59D87FF5B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820" y="4759097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543312D7-50B2-597F-C1A9-9127C1046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820" y="581920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7CD0B409-8EA9-815B-481C-35C225D11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2" y="581920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9A8D3CB3-4A0D-6526-C97A-6F5E0247F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046" y="584064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C8295194-1B4E-DEB6-FF0C-52DFA731A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99" y="5790173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98767DBC-1366-522D-BA78-202FD0D0D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99" y="4718172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7DAE8CCA-3A9B-24BD-D3E1-BA6120A0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18" y="3272080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42E04A1D-F1AB-2C32-C571-BF156C14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12" y="3282241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4BFADF-49F3-96C5-1D59-CB2970B985B0}"/>
              </a:ext>
            </a:extLst>
          </p:cNvPr>
          <p:cNvSpPr txBox="1"/>
          <p:nvPr/>
        </p:nvSpPr>
        <p:spPr>
          <a:xfrm>
            <a:off x="5889552" y="4238573"/>
            <a:ext cx="5662119" cy="13661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نکته 9.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در این ماده‌ بسیار مهم، متأسفانه موضوع تدوین آیین نامه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یا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نظامنامه‌ جامع و دقیق «تعیین بهای بلیت» بر حسب متغیرهای مزبور و نحوه‌ پیشنهاد دادن شرکت های حمل و نقل ریلی برای انجام توافق درباره‌ مفاد آن با هیئت مدیره‌ ‌راه آهن،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پیش بینی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نشده است. </a:t>
            </a:r>
            <a:endParaRPr lang="fa-IR" sz="19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864D249-2011-CE88-8CEA-3E461EFD27F3}"/>
              </a:ext>
            </a:extLst>
          </p:cNvPr>
          <p:cNvSpPr txBox="1">
            <a:spLocks/>
          </p:cNvSpPr>
          <p:nvPr/>
        </p:nvSpPr>
        <p:spPr>
          <a:xfrm>
            <a:off x="837981" y="10207"/>
            <a:ext cx="10512862" cy="75634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/>
            <a:r>
              <a:rPr lang="ar-SA" sz="3599" b="1" i="1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اختیارات و مسئولیت های</a:t>
            </a:r>
            <a:r>
              <a:rPr lang="fa-IR" sz="3599" b="1" i="1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قانونی راه آهن</a:t>
            </a:r>
            <a:endParaRPr lang="en-US" sz="3599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709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>
            <a:extLst>
              <a:ext uri="{FF2B5EF4-FFF2-40B4-BE49-F238E27FC236}">
                <a16:creationId xmlns:a16="http://schemas.microsoft.com/office/drawing/2014/main" id="{C47D2107-276B-7259-568D-CA3C3643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0207"/>
            <a:ext cx="10512862" cy="756342"/>
          </a:xfrm>
        </p:spPr>
        <p:txBody>
          <a:bodyPr>
            <a:normAutofit/>
          </a:bodyPr>
          <a:lstStyle/>
          <a:p>
            <a:pPr algn="ctr"/>
            <a:r>
              <a:rPr lang="ar-SA" sz="3599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اختیارات و مسئولیت های</a:t>
            </a:r>
            <a:r>
              <a:rPr lang="fa-IR" sz="3599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قانونی راه آهن</a:t>
            </a:r>
            <a:endParaRPr lang="en-US" sz="3599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Zar" pitchFamily="2" charset="-78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E21B4E5-FD81-AE02-2986-257AF4EB91D8}"/>
              </a:ext>
            </a:extLst>
          </p:cNvPr>
          <p:cNvSpPr/>
          <p:nvPr/>
        </p:nvSpPr>
        <p:spPr>
          <a:xfrm flipV="1">
            <a:off x="-1" y="893"/>
            <a:ext cx="12188825" cy="1011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1439" y="1020207"/>
            <a:ext cx="645559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9552" y="1615556"/>
            <a:ext cx="5662119" cy="152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مکلف بودن شرکت های حمل و نقل ریلی به رعایت کلیه‌ مقررات، ضوابط و دستورالعمل‌‌های تهیه و ابلاغ شده توسط هیأت مدیره ‌راه آهن</a:t>
            </a:r>
            <a:r>
              <a:rPr lang="ar-SA" sz="1799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ar-SA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در چارچوب قوانین کشور </a:t>
            </a:r>
            <a:endParaRPr lang="fa-IR" sz="1799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raffic" panose="00000400000000000000" pitchFamily="2" charset="-78"/>
            </a:endParaRPr>
          </a:p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مستند قانونی: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ماده 10 ق. د.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CE0100-1A77-CA0A-3041-CE2D19DEA780}"/>
              </a:ext>
            </a:extLst>
          </p:cNvPr>
          <p:cNvSpPr/>
          <p:nvPr/>
        </p:nvSpPr>
        <p:spPr>
          <a:xfrm>
            <a:off x="267505" y="1027076"/>
            <a:ext cx="505525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F59A75-4EF1-BF57-E392-E5B3FB7BC914}"/>
              </a:ext>
            </a:extLst>
          </p:cNvPr>
          <p:cNvGrpSpPr/>
          <p:nvPr/>
        </p:nvGrpSpPr>
        <p:grpSpPr>
          <a:xfrm>
            <a:off x="5055156" y="1119485"/>
            <a:ext cx="772564" cy="5038919"/>
            <a:chOff x="12769212" y="2459187"/>
            <a:chExt cx="611731" cy="454118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D6F3B2-9B10-D537-997F-BA1510A18447}"/>
                </a:ext>
              </a:extLst>
            </p:cNvPr>
            <p:cNvSpPr/>
            <p:nvPr/>
          </p:nvSpPr>
          <p:spPr>
            <a:xfrm rot="20700000" flipH="1">
              <a:off x="12784726" y="246602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13EAF3-D25A-134C-06C5-05E1E5F4C4AB}"/>
                </a:ext>
              </a:extLst>
            </p:cNvPr>
            <p:cNvSpPr/>
            <p:nvPr/>
          </p:nvSpPr>
          <p:spPr>
            <a:xfrm rot="20700000" flipH="1">
              <a:off x="12780548" y="297296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8973A64-7698-9D33-762C-EDD784AA5072}"/>
                </a:ext>
              </a:extLst>
            </p:cNvPr>
            <p:cNvSpPr/>
            <p:nvPr/>
          </p:nvSpPr>
          <p:spPr>
            <a:xfrm rot="20700000" flipH="1">
              <a:off x="12769212" y="342612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3A0B62-4C11-B713-A128-AC8AF1D4BB66}"/>
                </a:ext>
              </a:extLst>
            </p:cNvPr>
            <p:cNvSpPr/>
            <p:nvPr/>
          </p:nvSpPr>
          <p:spPr>
            <a:xfrm rot="20700000" flipH="1">
              <a:off x="12773390" y="391413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C65EBD5-D475-20FC-2F9E-65FB84047778}"/>
                </a:ext>
              </a:extLst>
            </p:cNvPr>
            <p:cNvSpPr/>
            <p:nvPr/>
          </p:nvSpPr>
          <p:spPr>
            <a:xfrm rot="20700000" flipH="1">
              <a:off x="12769212" y="442107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EE8C38-6539-E660-1B15-88BBB6725F19}"/>
                </a:ext>
              </a:extLst>
            </p:cNvPr>
            <p:cNvSpPr/>
            <p:nvPr/>
          </p:nvSpPr>
          <p:spPr>
            <a:xfrm rot="20700000" flipH="1">
              <a:off x="12773391" y="487422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D932D6-BD7A-5C7C-DB66-7CC51248CA87}"/>
                </a:ext>
              </a:extLst>
            </p:cNvPr>
            <p:cNvSpPr/>
            <p:nvPr/>
          </p:nvSpPr>
          <p:spPr>
            <a:xfrm rot="20700000" flipH="1">
              <a:off x="12777569" y="536223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7CC0FF-0E84-2AA8-42D4-50782226C187}"/>
                </a:ext>
              </a:extLst>
            </p:cNvPr>
            <p:cNvSpPr/>
            <p:nvPr/>
          </p:nvSpPr>
          <p:spPr>
            <a:xfrm rot="20700000" flipH="1">
              <a:off x="12773391" y="5869172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4FD80B-B0E3-E2E9-BF8C-8D4EE49155B8}"/>
                </a:ext>
              </a:extLst>
            </p:cNvPr>
            <p:cNvSpPr/>
            <p:nvPr/>
          </p:nvSpPr>
          <p:spPr>
            <a:xfrm rot="20700000" flipH="1">
              <a:off x="12777570" y="632232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AAE014-819F-BBEE-027F-74D1FC59705D}"/>
                </a:ext>
              </a:extLst>
            </p:cNvPr>
            <p:cNvSpPr/>
            <p:nvPr/>
          </p:nvSpPr>
          <p:spPr>
            <a:xfrm rot="20700000" flipH="1">
              <a:off x="12781748" y="681033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38DF6B-217F-4A38-67E3-BC96D005010B}"/>
                </a:ext>
              </a:extLst>
            </p:cNvPr>
            <p:cNvSpPr/>
            <p:nvPr/>
          </p:nvSpPr>
          <p:spPr>
            <a:xfrm rot="20700000" flipH="1">
              <a:off x="13198063" y="245918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8097FF6-0342-8145-5BB9-83DFA2CEDBDF}"/>
                </a:ext>
              </a:extLst>
            </p:cNvPr>
            <p:cNvSpPr/>
            <p:nvPr/>
          </p:nvSpPr>
          <p:spPr>
            <a:xfrm rot="20700000" flipH="1">
              <a:off x="13193885" y="2966126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6B291DD-ECAC-1F1E-1058-254F1FBDD999}"/>
                </a:ext>
              </a:extLst>
            </p:cNvPr>
            <p:cNvSpPr/>
            <p:nvPr/>
          </p:nvSpPr>
          <p:spPr>
            <a:xfrm rot="20700000" flipH="1">
              <a:off x="13149299" y="341928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93C83A-A892-46EC-1CBD-04C46B8BB25F}"/>
                </a:ext>
              </a:extLst>
            </p:cNvPr>
            <p:cNvSpPr/>
            <p:nvPr/>
          </p:nvSpPr>
          <p:spPr>
            <a:xfrm rot="20700000" flipH="1">
              <a:off x="13153477" y="390728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B47719A-CF59-FAC4-829B-EBB5CAB8555F}"/>
                </a:ext>
              </a:extLst>
            </p:cNvPr>
            <p:cNvSpPr/>
            <p:nvPr/>
          </p:nvSpPr>
          <p:spPr>
            <a:xfrm rot="20700000" flipH="1">
              <a:off x="13149299" y="441422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721112-F782-7B15-98F2-A39332495AC7}"/>
                </a:ext>
              </a:extLst>
            </p:cNvPr>
            <p:cNvSpPr/>
            <p:nvPr/>
          </p:nvSpPr>
          <p:spPr>
            <a:xfrm rot="20700000" flipH="1">
              <a:off x="13153478" y="486738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0E2AB90-9BC0-5F84-8A7A-8C3D697F9E09}"/>
                </a:ext>
              </a:extLst>
            </p:cNvPr>
            <p:cNvSpPr/>
            <p:nvPr/>
          </p:nvSpPr>
          <p:spPr>
            <a:xfrm rot="20700000" flipH="1">
              <a:off x="13157656" y="535539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07A2E9-A3EE-21EB-BB67-161E52C1869A}"/>
                </a:ext>
              </a:extLst>
            </p:cNvPr>
            <p:cNvSpPr/>
            <p:nvPr/>
          </p:nvSpPr>
          <p:spPr>
            <a:xfrm rot="20700000" flipH="1">
              <a:off x="13153478" y="586233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F6D4193-7902-7861-31AB-C46FF183EC05}"/>
                </a:ext>
              </a:extLst>
            </p:cNvPr>
            <p:cNvSpPr/>
            <p:nvPr/>
          </p:nvSpPr>
          <p:spPr>
            <a:xfrm rot="20700000" flipH="1">
              <a:off x="13157657" y="631548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4B8CC2-C8E7-A123-DBAA-53FE4E5DB5C0}"/>
                </a:ext>
              </a:extLst>
            </p:cNvPr>
            <p:cNvSpPr/>
            <p:nvPr/>
          </p:nvSpPr>
          <p:spPr>
            <a:xfrm rot="20700000" flipH="1">
              <a:off x="13142442" y="6817494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5E227356-8E1F-9AEF-E0B6-82DAE8869B3F}"/>
                </a:ext>
              </a:extLst>
            </p:cNvPr>
            <p:cNvSpPr/>
            <p:nvPr/>
          </p:nvSpPr>
          <p:spPr>
            <a:xfrm flipH="1">
              <a:off x="12860653" y="251862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DDBEED34-DE54-4BBC-2CA5-8F02EA713275}"/>
                </a:ext>
              </a:extLst>
            </p:cNvPr>
            <p:cNvSpPr/>
            <p:nvPr/>
          </p:nvSpPr>
          <p:spPr>
            <a:xfrm flipH="1">
              <a:off x="12860653" y="302264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Diamond 85">
              <a:extLst>
                <a:ext uri="{FF2B5EF4-FFF2-40B4-BE49-F238E27FC236}">
                  <a16:creationId xmlns:a16="http://schemas.microsoft.com/office/drawing/2014/main" id="{CDA12887-7D65-EA4B-229B-E5B77B202D30}"/>
                </a:ext>
              </a:extLst>
            </p:cNvPr>
            <p:cNvSpPr/>
            <p:nvPr/>
          </p:nvSpPr>
          <p:spPr>
            <a:xfrm flipH="1">
              <a:off x="12860653" y="3496195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EA12CA63-44EE-E93F-D31B-86876B02A5D1}"/>
                </a:ext>
              </a:extLst>
            </p:cNvPr>
            <p:cNvSpPr/>
            <p:nvPr/>
          </p:nvSpPr>
          <p:spPr>
            <a:xfrm flipH="1">
              <a:off x="12860653" y="3969741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B3CB59A3-E371-AA0A-47FC-6365C1B0DCD6}"/>
                </a:ext>
              </a:extLst>
            </p:cNvPr>
            <p:cNvSpPr/>
            <p:nvPr/>
          </p:nvSpPr>
          <p:spPr>
            <a:xfrm flipH="1">
              <a:off x="12860653" y="4458527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8CDF4459-97C5-01E9-F3AD-93562B6F8838}"/>
                </a:ext>
              </a:extLst>
            </p:cNvPr>
            <p:cNvSpPr/>
            <p:nvPr/>
          </p:nvSpPr>
          <p:spPr>
            <a:xfrm flipH="1">
              <a:off x="12860653" y="49320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01EFFAC5-BFD1-6583-874E-34B76774F286}"/>
                </a:ext>
              </a:extLst>
            </p:cNvPr>
            <p:cNvSpPr/>
            <p:nvPr/>
          </p:nvSpPr>
          <p:spPr>
            <a:xfrm flipH="1">
              <a:off x="12860653" y="540561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Diamond 90">
              <a:extLst>
                <a:ext uri="{FF2B5EF4-FFF2-40B4-BE49-F238E27FC236}">
                  <a16:creationId xmlns:a16="http://schemas.microsoft.com/office/drawing/2014/main" id="{BAA791B5-1628-A295-8984-EE19098D4D99}"/>
                </a:ext>
              </a:extLst>
            </p:cNvPr>
            <p:cNvSpPr/>
            <p:nvPr/>
          </p:nvSpPr>
          <p:spPr>
            <a:xfrm flipH="1">
              <a:off x="12860653" y="5921766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EF482A66-C2EB-E4A4-7B3A-A596AE5C84FA}"/>
                </a:ext>
              </a:extLst>
            </p:cNvPr>
            <p:cNvSpPr/>
            <p:nvPr/>
          </p:nvSpPr>
          <p:spPr>
            <a:xfrm flipH="1">
              <a:off x="12860653" y="63845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C6826DC6-DCF3-0827-F078-1F07C0971172}"/>
                </a:ext>
              </a:extLst>
            </p:cNvPr>
            <p:cNvSpPr/>
            <p:nvPr/>
          </p:nvSpPr>
          <p:spPr>
            <a:xfrm flipH="1">
              <a:off x="12808003" y="68694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991F73-84C9-DAE7-D411-895B27487B22}"/>
              </a:ext>
            </a:extLst>
          </p:cNvPr>
          <p:cNvSpPr txBox="1"/>
          <p:nvPr/>
        </p:nvSpPr>
        <p:spPr>
          <a:xfrm>
            <a:off x="681938" y="1606422"/>
            <a:ext cx="4159560" cy="36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126" rtl="1"/>
            <a:r>
              <a:rPr lang="fa-IR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حوزه وظایف و اختیارات شرکت راه آهن</a:t>
            </a:r>
            <a:endParaRPr lang="en-US" sz="1799" b="1" dirty="0">
              <a:solidFill>
                <a:prstClr val="black"/>
              </a:solidFill>
              <a:latin typeface="Calibri" panose="020F0502020204030204"/>
              <a:cs typeface="B Zar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F2F994-DDE2-9B2F-E0CB-C7E74FC792DD}"/>
              </a:ext>
            </a:extLst>
          </p:cNvPr>
          <p:cNvGrpSpPr/>
          <p:nvPr/>
        </p:nvGrpSpPr>
        <p:grpSpPr>
          <a:xfrm>
            <a:off x="620963" y="2149452"/>
            <a:ext cx="4066505" cy="2117775"/>
            <a:chOff x="502656" y="4120333"/>
            <a:chExt cx="4067564" cy="21183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EF20F5-9F2D-5C9F-88D7-BE1B63192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56" y="4120333"/>
              <a:ext cx="4067564" cy="2118327"/>
            </a:xfrm>
            <a:prstGeom prst="rect">
              <a:avLst/>
            </a:prstGeom>
          </p:spPr>
        </p:pic>
        <p:pic>
          <p:nvPicPr>
            <p:cNvPr id="13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EACC5FFC-E377-6FB1-285A-0D07D6CAE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679" y="4759097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05D1E540-1F17-25BF-E317-53611640C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2" y="4746010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5AE8D712-129F-91DA-CFE5-59D87FF5B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820" y="4759097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543312D7-50B2-597F-C1A9-9127C1046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820" y="581920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7CD0B409-8EA9-815B-481C-35C225D11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2" y="581920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9A8D3CB3-4A0D-6526-C97A-6F5E0247F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046" y="584064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C8295194-1B4E-DEB6-FF0C-52DFA731A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99" y="5790173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98767DBC-1366-522D-BA78-202FD0D0D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99" y="4718172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3D0D7677-70B6-30FA-5C08-47822E0D9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883" y="5291571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CF6178ED-F0EF-39EB-EC8D-47850A43D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603" y="5250646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94BFADF-49F3-96C5-1D59-CB2970B985B0}"/>
              </a:ext>
            </a:extLst>
          </p:cNvPr>
          <p:cNvSpPr txBox="1"/>
          <p:nvPr/>
        </p:nvSpPr>
        <p:spPr>
          <a:xfrm>
            <a:off x="6094411" y="4541329"/>
            <a:ext cx="5256432" cy="10477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نکته 10. مادامی که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حاکمیت ریلی در چارچوب قانون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قرار داشته باشد، موجد مشکل نیست. اما اگر هیات مدیره دستورالعملی خارج از این حیطه ابلاغ نماید، میتواند شروع مشکل باشد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. </a:t>
            </a:r>
            <a:endParaRPr lang="fa-IR" sz="19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3004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7E21B4E5-FD81-AE02-2986-257AF4EB91D8}"/>
              </a:ext>
            </a:extLst>
          </p:cNvPr>
          <p:cNvSpPr/>
          <p:nvPr/>
        </p:nvSpPr>
        <p:spPr>
          <a:xfrm flipV="1">
            <a:off x="-1" y="893"/>
            <a:ext cx="12188825" cy="1011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3258" y="1020207"/>
            <a:ext cx="532377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8085" y="1615556"/>
            <a:ext cx="4463586" cy="2284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موظف بودن ‌راه آهن و شرکت‌‌های موضوع این قانون به جبران خسارت و پرداخت دیه به افراد سانحه دیده در صورت بروز سوانح ریلی مطابق قانون مسئولیت مدنی</a:t>
            </a:r>
            <a:endParaRPr lang="fa-IR" sz="1799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raffic" panose="00000400000000000000" pitchFamily="2" charset="-78"/>
            </a:endParaRPr>
          </a:p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مستند قانونی: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تبصره 2 ماده 2 ق. د. </a:t>
            </a: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مرجع مسئول: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راه آهن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CE0100-1A77-CA0A-3041-CE2D19DEA780}"/>
              </a:ext>
            </a:extLst>
          </p:cNvPr>
          <p:cNvSpPr/>
          <p:nvPr/>
        </p:nvSpPr>
        <p:spPr>
          <a:xfrm>
            <a:off x="637153" y="1020207"/>
            <a:ext cx="5844300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F59A75-4EF1-BF57-E392-E5B3FB7BC914}"/>
              </a:ext>
            </a:extLst>
          </p:cNvPr>
          <p:cNvGrpSpPr/>
          <p:nvPr/>
        </p:nvGrpSpPr>
        <p:grpSpPr>
          <a:xfrm>
            <a:off x="6186976" y="1175849"/>
            <a:ext cx="772564" cy="5038919"/>
            <a:chOff x="12769212" y="2459187"/>
            <a:chExt cx="611731" cy="454118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D6F3B2-9B10-D537-997F-BA1510A18447}"/>
                </a:ext>
              </a:extLst>
            </p:cNvPr>
            <p:cNvSpPr/>
            <p:nvPr/>
          </p:nvSpPr>
          <p:spPr>
            <a:xfrm rot="20700000" flipH="1">
              <a:off x="12784726" y="246602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13EAF3-D25A-134C-06C5-05E1E5F4C4AB}"/>
                </a:ext>
              </a:extLst>
            </p:cNvPr>
            <p:cNvSpPr/>
            <p:nvPr/>
          </p:nvSpPr>
          <p:spPr>
            <a:xfrm rot="20700000" flipH="1">
              <a:off x="12780548" y="297296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8973A64-7698-9D33-762C-EDD784AA5072}"/>
                </a:ext>
              </a:extLst>
            </p:cNvPr>
            <p:cNvSpPr/>
            <p:nvPr/>
          </p:nvSpPr>
          <p:spPr>
            <a:xfrm rot="20700000" flipH="1">
              <a:off x="12769212" y="342612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3A0B62-4C11-B713-A128-AC8AF1D4BB66}"/>
                </a:ext>
              </a:extLst>
            </p:cNvPr>
            <p:cNvSpPr/>
            <p:nvPr/>
          </p:nvSpPr>
          <p:spPr>
            <a:xfrm rot="20700000" flipH="1">
              <a:off x="12773390" y="391413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C65EBD5-D475-20FC-2F9E-65FB84047778}"/>
                </a:ext>
              </a:extLst>
            </p:cNvPr>
            <p:cNvSpPr/>
            <p:nvPr/>
          </p:nvSpPr>
          <p:spPr>
            <a:xfrm rot="20700000" flipH="1">
              <a:off x="12769212" y="442107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EE8C38-6539-E660-1B15-88BBB6725F19}"/>
                </a:ext>
              </a:extLst>
            </p:cNvPr>
            <p:cNvSpPr/>
            <p:nvPr/>
          </p:nvSpPr>
          <p:spPr>
            <a:xfrm rot="20700000" flipH="1">
              <a:off x="12773391" y="487422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D932D6-BD7A-5C7C-DB66-7CC51248CA87}"/>
                </a:ext>
              </a:extLst>
            </p:cNvPr>
            <p:cNvSpPr/>
            <p:nvPr/>
          </p:nvSpPr>
          <p:spPr>
            <a:xfrm rot="20700000" flipH="1">
              <a:off x="12777569" y="536223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7CC0FF-0E84-2AA8-42D4-50782226C187}"/>
                </a:ext>
              </a:extLst>
            </p:cNvPr>
            <p:cNvSpPr/>
            <p:nvPr/>
          </p:nvSpPr>
          <p:spPr>
            <a:xfrm rot="20700000" flipH="1">
              <a:off x="12773391" y="5869172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4FD80B-B0E3-E2E9-BF8C-8D4EE49155B8}"/>
                </a:ext>
              </a:extLst>
            </p:cNvPr>
            <p:cNvSpPr/>
            <p:nvPr/>
          </p:nvSpPr>
          <p:spPr>
            <a:xfrm rot="20700000" flipH="1">
              <a:off x="12777570" y="632232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AAE014-819F-BBEE-027F-74D1FC59705D}"/>
                </a:ext>
              </a:extLst>
            </p:cNvPr>
            <p:cNvSpPr/>
            <p:nvPr/>
          </p:nvSpPr>
          <p:spPr>
            <a:xfrm rot="20700000" flipH="1">
              <a:off x="12781748" y="681033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38DF6B-217F-4A38-67E3-BC96D005010B}"/>
                </a:ext>
              </a:extLst>
            </p:cNvPr>
            <p:cNvSpPr/>
            <p:nvPr/>
          </p:nvSpPr>
          <p:spPr>
            <a:xfrm rot="20700000" flipH="1">
              <a:off x="13198063" y="245918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8097FF6-0342-8145-5BB9-83DFA2CEDBDF}"/>
                </a:ext>
              </a:extLst>
            </p:cNvPr>
            <p:cNvSpPr/>
            <p:nvPr/>
          </p:nvSpPr>
          <p:spPr>
            <a:xfrm rot="20700000" flipH="1">
              <a:off x="13193885" y="2966126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6B291DD-ECAC-1F1E-1058-254F1FBDD999}"/>
                </a:ext>
              </a:extLst>
            </p:cNvPr>
            <p:cNvSpPr/>
            <p:nvPr/>
          </p:nvSpPr>
          <p:spPr>
            <a:xfrm rot="20700000" flipH="1">
              <a:off x="13149299" y="341928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93C83A-A892-46EC-1CBD-04C46B8BB25F}"/>
                </a:ext>
              </a:extLst>
            </p:cNvPr>
            <p:cNvSpPr/>
            <p:nvPr/>
          </p:nvSpPr>
          <p:spPr>
            <a:xfrm rot="20700000" flipH="1">
              <a:off x="13153477" y="390728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B47719A-CF59-FAC4-829B-EBB5CAB8555F}"/>
                </a:ext>
              </a:extLst>
            </p:cNvPr>
            <p:cNvSpPr/>
            <p:nvPr/>
          </p:nvSpPr>
          <p:spPr>
            <a:xfrm rot="20700000" flipH="1">
              <a:off x="13149299" y="441422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721112-F782-7B15-98F2-A39332495AC7}"/>
                </a:ext>
              </a:extLst>
            </p:cNvPr>
            <p:cNvSpPr/>
            <p:nvPr/>
          </p:nvSpPr>
          <p:spPr>
            <a:xfrm rot="20700000" flipH="1">
              <a:off x="13153478" y="486738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0E2AB90-9BC0-5F84-8A7A-8C3D697F9E09}"/>
                </a:ext>
              </a:extLst>
            </p:cNvPr>
            <p:cNvSpPr/>
            <p:nvPr/>
          </p:nvSpPr>
          <p:spPr>
            <a:xfrm rot="20700000" flipH="1">
              <a:off x="13157656" y="535539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07A2E9-A3EE-21EB-BB67-161E52C1869A}"/>
                </a:ext>
              </a:extLst>
            </p:cNvPr>
            <p:cNvSpPr/>
            <p:nvPr/>
          </p:nvSpPr>
          <p:spPr>
            <a:xfrm rot="20700000" flipH="1">
              <a:off x="13153478" y="586233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F6D4193-7902-7861-31AB-C46FF183EC05}"/>
                </a:ext>
              </a:extLst>
            </p:cNvPr>
            <p:cNvSpPr/>
            <p:nvPr/>
          </p:nvSpPr>
          <p:spPr>
            <a:xfrm rot="20700000" flipH="1">
              <a:off x="13157657" y="631548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4B8CC2-C8E7-A123-DBAA-53FE4E5DB5C0}"/>
                </a:ext>
              </a:extLst>
            </p:cNvPr>
            <p:cNvSpPr/>
            <p:nvPr/>
          </p:nvSpPr>
          <p:spPr>
            <a:xfrm rot="20700000" flipH="1">
              <a:off x="13142442" y="6817494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5E227356-8E1F-9AEF-E0B6-82DAE8869B3F}"/>
                </a:ext>
              </a:extLst>
            </p:cNvPr>
            <p:cNvSpPr/>
            <p:nvPr/>
          </p:nvSpPr>
          <p:spPr>
            <a:xfrm flipH="1">
              <a:off x="12860653" y="251862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DDBEED34-DE54-4BBC-2CA5-8F02EA713275}"/>
                </a:ext>
              </a:extLst>
            </p:cNvPr>
            <p:cNvSpPr/>
            <p:nvPr/>
          </p:nvSpPr>
          <p:spPr>
            <a:xfrm flipH="1">
              <a:off x="12860653" y="302264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Diamond 85">
              <a:extLst>
                <a:ext uri="{FF2B5EF4-FFF2-40B4-BE49-F238E27FC236}">
                  <a16:creationId xmlns:a16="http://schemas.microsoft.com/office/drawing/2014/main" id="{CDA12887-7D65-EA4B-229B-E5B77B202D30}"/>
                </a:ext>
              </a:extLst>
            </p:cNvPr>
            <p:cNvSpPr/>
            <p:nvPr/>
          </p:nvSpPr>
          <p:spPr>
            <a:xfrm flipH="1">
              <a:off x="12860653" y="3496195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EA12CA63-44EE-E93F-D31B-86876B02A5D1}"/>
                </a:ext>
              </a:extLst>
            </p:cNvPr>
            <p:cNvSpPr/>
            <p:nvPr/>
          </p:nvSpPr>
          <p:spPr>
            <a:xfrm flipH="1">
              <a:off x="12860653" y="3969741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B3CB59A3-E371-AA0A-47FC-6365C1B0DCD6}"/>
                </a:ext>
              </a:extLst>
            </p:cNvPr>
            <p:cNvSpPr/>
            <p:nvPr/>
          </p:nvSpPr>
          <p:spPr>
            <a:xfrm flipH="1">
              <a:off x="12860653" y="4458527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8CDF4459-97C5-01E9-F3AD-93562B6F8838}"/>
                </a:ext>
              </a:extLst>
            </p:cNvPr>
            <p:cNvSpPr/>
            <p:nvPr/>
          </p:nvSpPr>
          <p:spPr>
            <a:xfrm flipH="1">
              <a:off x="12860653" y="49320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01EFFAC5-BFD1-6583-874E-34B76774F286}"/>
                </a:ext>
              </a:extLst>
            </p:cNvPr>
            <p:cNvSpPr/>
            <p:nvPr/>
          </p:nvSpPr>
          <p:spPr>
            <a:xfrm flipH="1">
              <a:off x="12860653" y="540561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Diamond 90">
              <a:extLst>
                <a:ext uri="{FF2B5EF4-FFF2-40B4-BE49-F238E27FC236}">
                  <a16:creationId xmlns:a16="http://schemas.microsoft.com/office/drawing/2014/main" id="{BAA791B5-1628-A295-8984-EE19098D4D99}"/>
                </a:ext>
              </a:extLst>
            </p:cNvPr>
            <p:cNvSpPr/>
            <p:nvPr/>
          </p:nvSpPr>
          <p:spPr>
            <a:xfrm flipH="1">
              <a:off x="12860653" y="5921766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EF482A66-C2EB-E4A4-7B3A-A596AE5C84FA}"/>
                </a:ext>
              </a:extLst>
            </p:cNvPr>
            <p:cNvSpPr/>
            <p:nvPr/>
          </p:nvSpPr>
          <p:spPr>
            <a:xfrm flipH="1">
              <a:off x="12860653" y="63845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C6826DC6-DCF3-0827-F078-1F07C0971172}"/>
                </a:ext>
              </a:extLst>
            </p:cNvPr>
            <p:cNvSpPr/>
            <p:nvPr/>
          </p:nvSpPr>
          <p:spPr>
            <a:xfrm flipH="1">
              <a:off x="12808003" y="68694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F21927A-2B66-9B3D-3429-E8B466C766C9}"/>
              </a:ext>
            </a:extLst>
          </p:cNvPr>
          <p:cNvSpPr txBox="1"/>
          <p:nvPr/>
        </p:nvSpPr>
        <p:spPr>
          <a:xfrm>
            <a:off x="7088085" y="4188408"/>
            <a:ext cx="4262758" cy="10830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457063" algn="l"/>
              </a:tabLst>
            </a:pPr>
            <a:r>
              <a:rPr lang="fa-IR" sz="19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نکته 11.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راه آهن مسئول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تعیین مقصر(ین)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و تعیین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میزان و مبالغ دقیق خسارت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وارده به هر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طرف در شرایطی است که خود می تواند ذی نفع باشد. </a:t>
            </a:r>
            <a:endParaRPr lang="en-US" sz="17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102ED9-ACF8-46FB-5F09-BFBCB08168E2}"/>
              </a:ext>
            </a:extLst>
          </p:cNvPr>
          <p:cNvSpPr txBox="1">
            <a:spLocks/>
          </p:cNvSpPr>
          <p:nvPr/>
        </p:nvSpPr>
        <p:spPr>
          <a:xfrm>
            <a:off x="837981" y="10207"/>
            <a:ext cx="10512862" cy="75634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/>
            <a:r>
              <a:rPr lang="ar-SA" sz="3599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اختیارات و مسئولیت های</a:t>
            </a:r>
            <a:r>
              <a:rPr lang="fa-IR" sz="3599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قانونی راه آهن</a:t>
            </a:r>
            <a:endParaRPr lang="en-US" sz="3599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cs typeface="B Zar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BAE0BC-B8E3-7202-076B-DDE7CC9EE003}"/>
              </a:ext>
            </a:extLst>
          </p:cNvPr>
          <p:cNvSpPr txBox="1"/>
          <p:nvPr/>
        </p:nvSpPr>
        <p:spPr>
          <a:xfrm>
            <a:off x="1007592" y="5169223"/>
            <a:ext cx="5019476" cy="953859"/>
          </a:xfrm>
          <a:prstGeom prst="rect">
            <a:avLst/>
          </a:prstGeom>
          <a:solidFill>
            <a:srgbClr val="FDEFD5"/>
          </a:solidFill>
        </p:spPr>
        <p:txBody>
          <a:bodyPr wrap="square">
            <a:spAutoFit/>
          </a:bodyPr>
          <a:lstStyle/>
          <a:p>
            <a:pPr algn="just" defTabSz="914126" rtl="1"/>
            <a:r>
              <a:rPr lang="fa-IR" sz="19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نکته 13.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به شرط تأیید مراجع قانونی ذی‌صلاح، راه آهن مجبور به پرداخت خسارت بابت هر گونه محدودیت غیرقانونی شده است، ولی این مراجع تعیین نشده‌اند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. </a:t>
            </a:r>
            <a:endParaRPr lang="en-US" sz="17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9B6D1-AAF2-3D46-DC2D-1D504E1AEBE9}"/>
              </a:ext>
            </a:extLst>
          </p:cNvPr>
          <p:cNvSpPr txBox="1"/>
          <p:nvPr/>
        </p:nvSpPr>
        <p:spPr>
          <a:xfrm>
            <a:off x="1160840" y="1711701"/>
            <a:ext cx="4846560" cy="2266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26" rtl="1"/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مکلف شدن راه آهن به جبران خسارت ناشی از ایجاد محدودیت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عبور واگن هر یک از شرکت های حمل و نقل ریلی به جز موارد تعیین شده در مقررات ایمنی حرکت و ظرفیت خطوط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در صورت تأیید آن توسط مراجع ذی صالح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.</a:t>
            </a:r>
            <a:endParaRPr lang="fa-IR" sz="17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مستند قانونی: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ماده 3 ق. د. </a:t>
            </a: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مرجع مسئول: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راه آهن </a:t>
            </a:r>
          </a:p>
          <a:p>
            <a:pPr algn="just" defTabSz="914126" rtl="1"/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 </a:t>
            </a:r>
            <a:endParaRPr lang="en-US" sz="17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10E5BE-47BD-168F-18EE-FF6713944994}"/>
              </a:ext>
            </a:extLst>
          </p:cNvPr>
          <p:cNvSpPr txBox="1"/>
          <p:nvPr/>
        </p:nvSpPr>
        <p:spPr>
          <a:xfrm>
            <a:off x="1032243" y="4039315"/>
            <a:ext cx="4999809" cy="953859"/>
          </a:xfrm>
          <a:prstGeom prst="rect">
            <a:avLst/>
          </a:prstGeom>
          <a:solidFill>
            <a:srgbClr val="FDEFD5"/>
          </a:solidFill>
        </p:spPr>
        <p:txBody>
          <a:bodyPr wrap="square">
            <a:spAutoFit/>
          </a:bodyPr>
          <a:lstStyle/>
          <a:p>
            <a:pPr algn="just" defTabSz="914126" rtl="1"/>
            <a:r>
              <a:rPr lang="fa-IR" sz="19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نکته 12.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«محدودیت ظرفیت خطوط»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یک عبارت کلی است که همواره می تواند توجیه کننده رفتار محدودکننده مالک شبکه باشد.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</a:t>
            </a:r>
            <a:endParaRPr lang="en-US" sz="1799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795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7E21B4E5-FD81-AE02-2986-257AF4EB91D8}"/>
              </a:ext>
            </a:extLst>
          </p:cNvPr>
          <p:cNvSpPr/>
          <p:nvPr/>
        </p:nvSpPr>
        <p:spPr>
          <a:xfrm flipV="1">
            <a:off x="-1" y="893"/>
            <a:ext cx="12188825" cy="1011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2069" y="1021880"/>
            <a:ext cx="532377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6896" y="1617229"/>
            <a:ext cx="4463586" cy="241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‌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مسئولیت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راه آهن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به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حفظ و نگهداری ناوگان و تأمین سلامت سیر ناوگان شرکت‌‌های حمل و نقل ریلی، با پذیرش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آن</a:t>
            </a:r>
          </a:p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endParaRPr lang="fa-IR" sz="1799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raffic" panose="00000400000000000000" pitchFamily="2" charset="-78"/>
            </a:endParaRPr>
          </a:p>
          <a:p>
            <a:pPr marL="58720" lvl="1"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126" algn="l"/>
              </a:tabLst>
            </a:pPr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مستند قانونی: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تبصره 3 ماده 8 ق. د. </a:t>
            </a:r>
          </a:p>
          <a:p>
            <a:pPr algn="just" defTabSz="914126" rtl="1"/>
            <a:r>
              <a:rPr lang="fa-IR" sz="19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مرجع مسئول: </a:t>
            </a:r>
            <a:r>
              <a:rPr lang="fa-IR" sz="19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راه آهن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CE0100-1A77-CA0A-3041-CE2D19DEA780}"/>
              </a:ext>
            </a:extLst>
          </p:cNvPr>
          <p:cNvSpPr/>
          <p:nvPr/>
        </p:nvSpPr>
        <p:spPr>
          <a:xfrm>
            <a:off x="375964" y="1021880"/>
            <a:ext cx="5844300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F59A75-4EF1-BF57-E392-E5B3FB7BC914}"/>
              </a:ext>
            </a:extLst>
          </p:cNvPr>
          <p:cNvGrpSpPr/>
          <p:nvPr/>
        </p:nvGrpSpPr>
        <p:grpSpPr>
          <a:xfrm>
            <a:off x="5925787" y="1177522"/>
            <a:ext cx="772564" cy="5038919"/>
            <a:chOff x="12769212" y="2459187"/>
            <a:chExt cx="611731" cy="454118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D6F3B2-9B10-D537-997F-BA1510A18447}"/>
                </a:ext>
              </a:extLst>
            </p:cNvPr>
            <p:cNvSpPr/>
            <p:nvPr/>
          </p:nvSpPr>
          <p:spPr>
            <a:xfrm rot="20700000" flipH="1">
              <a:off x="12784726" y="246602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13EAF3-D25A-134C-06C5-05E1E5F4C4AB}"/>
                </a:ext>
              </a:extLst>
            </p:cNvPr>
            <p:cNvSpPr/>
            <p:nvPr/>
          </p:nvSpPr>
          <p:spPr>
            <a:xfrm rot="20700000" flipH="1">
              <a:off x="12780548" y="297296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8973A64-7698-9D33-762C-EDD784AA5072}"/>
                </a:ext>
              </a:extLst>
            </p:cNvPr>
            <p:cNvSpPr/>
            <p:nvPr/>
          </p:nvSpPr>
          <p:spPr>
            <a:xfrm rot="20700000" flipH="1">
              <a:off x="12769212" y="342612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3A0B62-4C11-B713-A128-AC8AF1D4BB66}"/>
                </a:ext>
              </a:extLst>
            </p:cNvPr>
            <p:cNvSpPr/>
            <p:nvPr/>
          </p:nvSpPr>
          <p:spPr>
            <a:xfrm rot="20700000" flipH="1">
              <a:off x="12773390" y="391413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C65EBD5-D475-20FC-2F9E-65FB84047778}"/>
                </a:ext>
              </a:extLst>
            </p:cNvPr>
            <p:cNvSpPr/>
            <p:nvPr/>
          </p:nvSpPr>
          <p:spPr>
            <a:xfrm rot="20700000" flipH="1">
              <a:off x="12769212" y="442107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EE8C38-6539-E660-1B15-88BBB6725F19}"/>
                </a:ext>
              </a:extLst>
            </p:cNvPr>
            <p:cNvSpPr/>
            <p:nvPr/>
          </p:nvSpPr>
          <p:spPr>
            <a:xfrm rot="20700000" flipH="1">
              <a:off x="12773391" y="487422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D932D6-BD7A-5C7C-DB66-7CC51248CA87}"/>
                </a:ext>
              </a:extLst>
            </p:cNvPr>
            <p:cNvSpPr/>
            <p:nvPr/>
          </p:nvSpPr>
          <p:spPr>
            <a:xfrm rot="20700000" flipH="1">
              <a:off x="12777569" y="536223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7CC0FF-0E84-2AA8-42D4-50782226C187}"/>
                </a:ext>
              </a:extLst>
            </p:cNvPr>
            <p:cNvSpPr/>
            <p:nvPr/>
          </p:nvSpPr>
          <p:spPr>
            <a:xfrm rot="20700000" flipH="1">
              <a:off x="12773391" y="5869172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4FD80B-B0E3-E2E9-BF8C-8D4EE49155B8}"/>
                </a:ext>
              </a:extLst>
            </p:cNvPr>
            <p:cNvSpPr/>
            <p:nvPr/>
          </p:nvSpPr>
          <p:spPr>
            <a:xfrm rot="20700000" flipH="1">
              <a:off x="12777570" y="632232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AAE014-819F-BBEE-027F-74D1FC59705D}"/>
                </a:ext>
              </a:extLst>
            </p:cNvPr>
            <p:cNvSpPr/>
            <p:nvPr/>
          </p:nvSpPr>
          <p:spPr>
            <a:xfrm rot="20700000" flipH="1">
              <a:off x="12781748" y="681033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38DF6B-217F-4A38-67E3-BC96D005010B}"/>
                </a:ext>
              </a:extLst>
            </p:cNvPr>
            <p:cNvSpPr/>
            <p:nvPr/>
          </p:nvSpPr>
          <p:spPr>
            <a:xfrm rot="20700000" flipH="1">
              <a:off x="13198063" y="245918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8097FF6-0342-8145-5BB9-83DFA2CEDBDF}"/>
                </a:ext>
              </a:extLst>
            </p:cNvPr>
            <p:cNvSpPr/>
            <p:nvPr/>
          </p:nvSpPr>
          <p:spPr>
            <a:xfrm rot="20700000" flipH="1">
              <a:off x="13193885" y="2966126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6B291DD-ECAC-1F1E-1058-254F1FBDD999}"/>
                </a:ext>
              </a:extLst>
            </p:cNvPr>
            <p:cNvSpPr/>
            <p:nvPr/>
          </p:nvSpPr>
          <p:spPr>
            <a:xfrm rot="20700000" flipH="1">
              <a:off x="13149299" y="341928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93C83A-A892-46EC-1CBD-04C46B8BB25F}"/>
                </a:ext>
              </a:extLst>
            </p:cNvPr>
            <p:cNvSpPr/>
            <p:nvPr/>
          </p:nvSpPr>
          <p:spPr>
            <a:xfrm rot="20700000" flipH="1">
              <a:off x="13153477" y="390728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B47719A-CF59-FAC4-829B-EBB5CAB8555F}"/>
                </a:ext>
              </a:extLst>
            </p:cNvPr>
            <p:cNvSpPr/>
            <p:nvPr/>
          </p:nvSpPr>
          <p:spPr>
            <a:xfrm rot="20700000" flipH="1">
              <a:off x="13149299" y="441422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721112-F782-7B15-98F2-A39332495AC7}"/>
                </a:ext>
              </a:extLst>
            </p:cNvPr>
            <p:cNvSpPr/>
            <p:nvPr/>
          </p:nvSpPr>
          <p:spPr>
            <a:xfrm rot="20700000" flipH="1">
              <a:off x="13153478" y="486738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0E2AB90-9BC0-5F84-8A7A-8C3D697F9E09}"/>
                </a:ext>
              </a:extLst>
            </p:cNvPr>
            <p:cNvSpPr/>
            <p:nvPr/>
          </p:nvSpPr>
          <p:spPr>
            <a:xfrm rot="20700000" flipH="1">
              <a:off x="13157656" y="535539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07A2E9-A3EE-21EB-BB67-161E52C1869A}"/>
                </a:ext>
              </a:extLst>
            </p:cNvPr>
            <p:cNvSpPr/>
            <p:nvPr/>
          </p:nvSpPr>
          <p:spPr>
            <a:xfrm rot="20700000" flipH="1">
              <a:off x="13153478" y="586233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F6D4193-7902-7861-31AB-C46FF183EC05}"/>
                </a:ext>
              </a:extLst>
            </p:cNvPr>
            <p:cNvSpPr/>
            <p:nvPr/>
          </p:nvSpPr>
          <p:spPr>
            <a:xfrm rot="20700000" flipH="1">
              <a:off x="13157657" y="631548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4B8CC2-C8E7-A123-DBAA-53FE4E5DB5C0}"/>
                </a:ext>
              </a:extLst>
            </p:cNvPr>
            <p:cNvSpPr/>
            <p:nvPr/>
          </p:nvSpPr>
          <p:spPr>
            <a:xfrm rot="20700000" flipH="1">
              <a:off x="13142442" y="6817494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5E227356-8E1F-9AEF-E0B6-82DAE8869B3F}"/>
                </a:ext>
              </a:extLst>
            </p:cNvPr>
            <p:cNvSpPr/>
            <p:nvPr/>
          </p:nvSpPr>
          <p:spPr>
            <a:xfrm flipH="1">
              <a:off x="12860653" y="251862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DDBEED34-DE54-4BBC-2CA5-8F02EA713275}"/>
                </a:ext>
              </a:extLst>
            </p:cNvPr>
            <p:cNvSpPr/>
            <p:nvPr/>
          </p:nvSpPr>
          <p:spPr>
            <a:xfrm flipH="1">
              <a:off x="12860653" y="302264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Diamond 85">
              <a:extLst>
                <a:ext uri="{FF2B5EF4-FFF2-40B4-BE49-F238E27FC236}">
                  <a16:creationId xmlns:a16="http://schemas.microsoft.com/office/drawing/2014/main" id="{CDA12887-7D65-EA4B-229B-E5B77B202D30}"/>
                </a:ext>
              </a:extLst>
            </p:cNvPr>
            <p:cNvSpPr/>
            <p:nvPr/>
          </p:nvSpPr>
          <p:spPr>
            <a:xfrm flipH="1">
              <a:off x="12860653" y="3496195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EA12CA63-44EE-E93F-D31B-86876B02A5D1}"/>
                </a:ext>
              </a:extLst>
            </p:cNvPr>
            <p:cNvSpPr/>
            <p:nvPr/>
          </p:nvSpPr>
          <p:spPr>
            <a:xfrm flipH="1">
              <a:off x="12860653" y="3969741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B3CB59A3-E371-AA0A-47FC-6365C1B0DCD6}"/>
                </a:ext>
              </a:extLst>
            </p:cNvPr>
            <p:cNvSpPr/>
            <p:nvPr/>
          </p:nvSpPr>
          <p:spPr>
            <a:xfrm flipH="1">
              <a:off x="12860653" y="4458527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8CDF4459-97C5-01E9-F3AD-93562B6F8838}"/>
                </a:ext>
              </a:extLst>
            </p:cNvPr>
            <p:cNvSpPr/>
            <p:nvPr/>
          </p:nvSpPr>
          <p:spPr>
            <a:xfrm flipH="1">
              <a:off x="12860653" y="49320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01EFFAC5-BFD1-6583-874E-34B76774F286}"/>
                </a:ext>
              </a:extLst>
            </p:cNvPr>
            <p:cNvSpPr/>
            <p:nvPr/>
          </p:nvSpPr>
          <p:spPr>
            <a:xfrm flipH="1">
              <a:off x="12860653" y="540561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Diamond 90">
              <a:extLst>
                <a:ext uri="{FF2B5EF4-FFF2-40B4-BE49-F238E27FC236}">
                  <a16:creationId xmlns:a16="http://schemas.microsoft.com/office/drawing/2014/main" id="{BAA791B5-1628-A295-8984-EE19098D4D99}"/>
                </a:ext>
              </a:extLst>
            </p:cNvPr>
            <p:cNvSpPr/>
            <p:nvPr/>
          </p:nvSpPr>
          <p:spPr>
            <a:xfrm flipH="1">
              <a:off x="12860653" y="5921766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EF482A66-C2EB-E4A4-7B3A-A596AE5C84FA}"/>
                </a:ext>
              </a:extLst>
            </p:cNvPr>
            <p:cNvSpPr/>
            <p:nvPr/>
          </p:nvSpPr>
          <p:spPr>
            <a:xfrm flipH="1">
              <a:off x="12860653" y="63845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C6826DC6-DCF3-0827-F078-1F07C0971172}"/>
                </a:ext>
              </a:extLst>
            </p:cNvPr>
            <p:cNvSpPr/>
            <p:nvPr/>
          </p:nvSpPr>
          <p:spPr>
            <a:xfrm flipH="1">
              <a:off x="12808003" y="68694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F21927A-2B66-9B3D-3429-E8B466C766C9}"/>
              </a:ext>
            </a:extLst>
          </p:cNvPr>
          <p:cNvSpPr txBox="1"/>
          <p:nvPr/>
        </p:nvSpPr>
        <p:spPr>
          <a:xfrm>
            <a:off x="931986" y="1807031"/>
            <a:ext cx="4621892" cy="36308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 defTabSz="914126" rtl="1">
              <a:lnSpc>
                <a:spcPct val="115000"/>
              </a:lnSpc>
              <a:spcAft>
                <a:spcPts val="1000"/>
              </a:spcAft>
              <a:buSzPts val="1000"/>
              <a:tabLst>
                <a:tab pos="457063" algn="l"/>
              </a:tabLst>
            </a:pPr>
            <a:r>
              <a:rPr lang="fa-IR" sz="19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نکته 14. 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به سبب تحمیل هزینه های جدید عملیاتی اجرای آن برای راه آهن مطلوب نیست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. </a:t>
            </a:r>
            <a:r>
              <a:rPr lang="ar-SA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اگر به هر دلیل چنین اتفاقاتی در فاصله‌ی بین مبدأ و مقصد حمل یا حین توقف واگن ها در ایستگاه ها (به ویژه در حالت پارکینگ یا انتظار برای انجام تعمیرات) رخ دهد، بر اساس تبصره‌ی 2 ماده‌ی 2 ، راه آهن موظف است خسارات شرکت های حمل و نقل ریلی را به طور کامل تأدیه کند. مگر آنکه با برقراری قطارهای کامل و برنامه‌ای و واگذاری امور عملیاتی منطقه‌ای به شرکتهای حمل و نقل ریلی، از حفظ ناوگان و محمولات در مناطق و ایستگاه ها، از خود سلب مسئولیت کند</a:t>
            </a:r>
            <a:r>
              <a:rPr lang="fa-IR" sz="17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.</a:t>
            </a:r>
            <a:endParaRPr lang="en-US" sz="1799" dirty="0">
              <a:solidFill>
                <a:prstClr val="black"/>
              </a:solidFill>
              <a:latin typeface="Times New Roman" panose="02020603050405020304" pitchFamily="18" charset="0"/>
              <a:cs typeface="B Traffic" panose="00000400000000000000" pitchFamily="2" charset="-7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102ED9-ACF8-46FB-5F09-BFBCB08168E2}"/>
              </a:ext>
            </a:extLst>
          </p:cNvPr>
          <p:cNvSpPr txBox="1">
            <a:spLocks/>
          </p:cNvSpPr>
          <p:nvPr/>
        </p:nvSpPr>
        <p:spPr>
          <a:xfrm>
            <a:off x="647030" y="140969"/>
            <a:ext cx="10512862" cy="75634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/>
            <a:r>
              <a:rPr lang="ar-SA" sz="3599" b="1" i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اختیارات و مسئولیت های</a:t>
            </a:r>
            <a:r>
              <a:rPr lang="fa-IR" sz="3599" b="1" i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قانونی راه آهن</a:t>
            </a:r>
            <a:endParaRPr lang="en-US" sz="3599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858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04894" y="301514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b="1" dirty="0">
                <a:cs typeface="B Zar" panose="00000400000000000000" pitchFamily="2" charset="-78"/>
              </a:rPr>
              <a:t>3- ملاحظات طراحی الگو</a:t>
            </a:r>
            <a:endParaRPr lang="en-US" sz="1800" b="1" dirty="0">
              <a:cs typeface="B Zar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00E5AD-150D-464B-B237-07BCBDCE80BD}"/>
              </a:ext>
            </a:extLst>
          </p:cNvPr>
          <p:cNvSpPr txBox="1"/>
          <p:nvPr/>
        </p:nvSpPr>
        <p:spPr>
          <a:xfrm>
            <a:off x="5559427" y="1397490"/>
            <a:ext cx="6493368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rPr>
              <a:t>3-1- جمع بندی از تناسب ماهیت شرکت راه آهن با وظایف رگولاتوری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464AF-AB5F-4719-B42F-40F41D33099B}"/>
              </a:ext>
            </a:extLst>
          </p:cNvPr>
          <p:cNvSpPr txBox="1"/>
          <p:nvPr/>
        </p:nvSpPr>
        <p:spPr>
          <a:xfrm>
            <a:off x="5559426" y="2811865"/>
            <a:ext cx="662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cs typeface="B Traffic" panose="00000400000000000000" pitchFamily="2" charset="-78"/>
              </a:rPr>
              <a:t>تعارض میان نقشهای حاکمیتی، بازیگری، رگولاتوری</a:t>
            </a:r>
            <a:endParaRPr lang="en-US" sz="2800" dirty="0">
              <a:cs typeface="B Traffic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4E1F2-2860-406F-92A4-D1C6588E6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344633"/>
            <a:ext cx="5181600" cy="518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AE286B-8FAA-4E3B-A738-5E276F0904DB}"/>
              </a:ext>
            </a:extLst>
          </p:cNvPr>
          <p:cNvSpPr txBox="1"/>
          <p:nvPr/>
        </p:nvSpPr>
        <p:spPr>
          <a:xfrm>
            <a:off x="5731557" y="3923541"/>
            <a:ext cx="61540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altLang="en-US" sz="2000" dirty="0">
                <a:cs typeface="B Mitra" panose="00000400000000000000" pitchFamily="2" charset="-78"/>
              </a:rPr>
              <a:t>1. عدم استقلال شركت راه‌آهن </a:t>
            </a:r>
            <a:endParaRPr lang="en-US" altLang="en-US" sz="2000" dirty="0">
              <a:cs typeface="B Mitra" panose="00000400000000000000" pitchFamily="2" charset="-78"/>
            </a:endParaRPr>
          </a:p>
          <a:p>
            <a:pPr algn="r" rtl="1"/>
            <a:r>
              <a:rPr lang="fa-IR" altLang="en-US" sz="2000" dirty="0">
                <a:cs typeface="B Mitra" panose="00000400000000000000" pitchFamily="2" charset="-78"/>
              </a:rPr>
              <a:t>2. ماهيت چندگانه وظايف شركت: 	</a:t>
            </a:r>
            <a:endParaRPr lang="en-US" altLang="en-US" sz="2000" dirty="0">
              <a:cs typeface="B Mitra" panose="00000400000000000000" pitchFamily="2" charset="-78"/>
            </a:endParaRPr>
          </a:p>
          <a:p>
            <a:pPr algn="r" rtl="1"/>
            <a:r>
              <a:rPr lang="fa-IR" altLang="en-US" sz="2000" dirty="0">
                <a:cs typeface="B Mitra" panose="00000400000000000000" pitchFamily="2" charset="-78"/>
              </a:rPr>
              <a:t>3. دوگانگي حوزه وظايف مديرعامل شرکت راه­آهن: </a:t>
            </a:r>
            <a:endParaRPr lang="en-US" altLang="en-US" sz="2000" dirty="0">
              <a:cs typeface="B Mitra" panose="00000400000000000000" pitchFamily="2" charset="-78"/>
            </a:endParaRPr>
          </a:p>
          <a:p>
            <a:pPr algn="r" rtl="1"/>
            <a:r>
              <a:rPr lang="fa-IR" altLang="en-US" sz="2000" b="1" dirty="0">
                <a:cs typeface="B Mitra" panose="00000400000000000000" pitchFamily="2" charset="-78"/>
              </a:rPr>
              <a:t>الف.</a:t>
            </a:r>
            <a:r>
              <a:rPr lang="fa-IR" altLang="en-US" sz="2000" dirty="0">
                <a:cs typeface="B Mitra" panose="00000400000000000000" pitchFamily="2" charset="-78"/>
              </a:rPr>
              <a:t> سمت معاونت وزارت راه و ترابری در حمل­ونقل ريلی(قابل انتقال به وزارت) با وظايف سياستگذاري و تنظيم زيربخش؛</a:t>
            </a:r>
            <a:endParaRPr lang="en-US" altLang="en-US" sz="2000" dirty="0">
              <a:cs typeface="B Mitra" panose="00000400000000000000" pitchFamily="2" charset="-78"/>
            </a:endParaRPr>
          </a:p>
          <a:p>
            <a:pPr algn="r" rtl="1"/>
            <a:r>
              <a:rPr lang="fa-IR" altLang="en-US" sz="2000" b="1" dirty="0">
                <a:cs typeface="B Mitra" panose="00000400000000000000" pitchFamily="2" charset="-78"/>
              </a:rPr>
              <a:t>ب. </a:t>
            </a:r>
            <a:r>
              <a:rPr lang="fa-IR" altLang="en-US" sz="2000" dirty="0">
                <a:cs typeface="B Mitra" panose="00000400000000000000" pitchFamily="2" charset="-78"/>
              </a:rPr>
              <a:t>سمت مدير عاملي شرکت راه آهن ج. ا. ا. که از قانون تجارت تبعيت کرده و قاعدتاً ميبايست با سازوکار تجاری اداره شود.</a:t>
            </a:r>
            <a:endParaRPr lang="en-US" altLang="en-US" sz="20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903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33B19B-3E49-414E-95B5-7BCA9DE81A50}"/>
              </a:ext>
            </a:extLst>
          </p:cNvPr>
          <p:cNvSpPr/>
          <p:nvPr/>
        </p:nvSpPr>
        <p:spPr>
          <a:xfrm>
            <a:off x="0" y="1600200"/>
            <a:ext cx="12188825" cy="2819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فهرست مطالب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09" y="1875970"/>
            <a:ext cx="10969943" cy="2209799"/>
          </a:xfrm>
        </p:spPr>
        <p:txBody>
          <a:bodyPr>
            <a:normAutofit fontScale="92500" lnSpcReduction="10000"/>
          </a:bodyPr>
          <a:lstStyle/>
          <a:p>
            <a:pPr marL="2395538" indent="-1773238" algn="just" rtl="1">
              <a:buNone/>
            </a:pPr>
            <a:r>
              <a:rPr lang="fa-IR" sz="3600" b="1" dirty="0">
                <a:cs typeface="B Traffic" panose="00000400000000000000" pitchFamily="2" charset="-78"/>
              </a:rPr>
              <a:t>بخش یک. پیش نیازهای بخش</a:t>
            </a:r>
          </a:p>
          <a:p>
            <a:pPr marL="622300" indent="0" algn="just" rtl="1">
              <a:buNone/>
            </a:pPr>
            <a:r>
              <a:rPr lang="fa-IR" sz="3600" b="1" dirty="0">
                <a:cs typeface="B Traffic" panose="00000400000000000000" pitchFamily="2" charset="-78"/>
              </a:rPr>
              <a:t>بخش دو. مروری بر چارچوبهای حقوقی ناظر بر صنایع ریلی در کشور </a:t>
            </a:r>
          </a:p>
          <a:p>
            <a:pPr marL="622300" indent="0" algn="just" rtl="1">
              <a:buNone/>
            </a:pPr>
            <a:r>
              <a:rPr lang="fa-IR" sz="3600" b="1" dirty="0">
                <a:cs typeface="B Traffic" panose="00000400000000000000" pitchFamily="2" charset="-78"/>
              </a:rPr>
              <a:t> بخش سه. نتایج طراحی الگوی رگولاتوری صنایع ریلی </a:t>
            </a:r>
          </a:p>
          <a:p>
            <a:pPr algn="r" rtl="1"/>
            <a:endParaRPr lang="fa-IR" sz="3600" dirty="0">
              <a:cs typeface="B Traffic" pitchFamily="2" charset="-78"/>
            </a:endParaRPr>
          </a:p>
          <a:p>
            <a:pPr algn="r" rtl="1"/>
            <a:endParaRPr lang="en-US" sz="3600" dirty="0"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9395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04894" y="301514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b="1" dirty="0">
                <a:cs typeface="B Zar" panose="00000400000000000000" pitchFamily="2" charset="-78"/>
              </a:rPr>
              <a:t>3- ملاحظات طراحی الگو</a:t>
            </a:r>
            <a:endParaRPr lang="en-US" sz="1800" b="1" dirty="0">
              <a:cs typeface="B Zar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00E5AD-150D-464B-B237-07BCBDCE80BD}"/>
              </a:ext>
            </a:extLst>
          </p:cNvPr>
          <p:cNvSpPr txBox="1"/>
          <p:nvPr/>
        </p:nvSpPr>
        <p:spPr>
          <a:xfrm>
            <a:off x="7556993" y="1397490"/>
            <a:ext cx="4495801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rPr>
              <a:t>3-2. ملاحظات پیش فرض در طراحی نهاد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FFC2B-362B-443B-9BB1-2B22505E5A80}"/>
              </a:ext>
            </a:extLst>
          </p:cNvPr>
          <p:cNvSpPr txBox="1"/>
          <p:nvPr/>
        </p:nvSpPr>
        <p:spPr>
          <a:xfrm>
            <a:off x="350384" y="1827356"/>
            <a:ext cx="114880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b="1" i="0" dirty="0">
                <a:solidFill>
                  <a:srgbClr val="212529"/>
                </a:solidFill>
                <a:effectLst/>
                <a:latin typeface="mitra"/>
                <a:cs typeface="B Nazanin" panose="00000400000000000000" pitchFamily="2" charset="-78"/>
              </a:rPr>
              <a:t>الف. الزامات پیش بینی شده در قوانین چیست؟ </a:t>
            </a:r>
            <a:endParaRPr lang="fa-IR" b="0" i="0" dirty="0">
              <a:solidFill>
                <a:srgbClr val="212529"/>
              </a:solidFill>
              <a:effectLst/>
              <a:latin typeface="mitra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02B03-407E-D8B8-C3E7-7A636B85FAB6}"/>
              </a:ext>
            </a:extLst>
          </p:cNvPr>
          <p:cNvSpPr txBox="1"/>
          <p:nvPr/>
        </p:nvSpPr>
        <p:spPr>
          <a:xfrm>
            <a:off x="6430015" y="2439491"/>
            <a:ext cx="56166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ساحل"/>
                <a:cs typeface="B Titr" panose="00000700000000000000" pitchFamily="2" charset="-78"/>
              </a:rPr>
              <a:t>الف-1. قیود حاکم بر حیطه اختیارات نهاد تنظیم‌گر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9AF2F-E159-7772-D883-B01038E7118D}"/>
              </a:ext>
            </a:extLst>
          </p:cNvPr>
          <p:cNvSpPr txBox="1"/>
          <p:nvPr/>
        </p:nvSpPr>
        <p:spPr>
          <a:xfrm>
            <a:off x="3928684" y="2926728"/>
            <a:ext cx="791554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 fontAlgn="base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Zar" panose="00000400000000000000" pitchFamily="2" charset="-78"/>
              </a:rPr>
              <a:t>-    تمام یا بخشی از </a:t>
            </a:r>
            <a:r>
              <a:rPr lang="fa-I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ساحل"/>
                <a:cs typeface="B Zar" panose="00000400000000000000" pitchFamily="2" charset="-78"/>
              </a:rPr>
              <a:t>وظایف و اختیارات شورای رقابت که به نهاد تنظیم‌گر بخشی واگذار می‌شود.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C61DE-402B-CF5F-DA1D-7BCD60514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3" y="935732"/>
            <a:ext cx="3962228" cy="5922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A1583-7543-89F4-1920-3FE6C1378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6855" y="3893800"/>
            <a:ext cx="7543800" cy="273579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2826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04894" y="301514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b="1" dirty="0">
                <a:cs typeface="B Zar" panose="00000400000000000000" pitchFamily="2" charset="-78"/>
              </a:rPr>
              <a:t>3- ملاحظات طراحی الگو</a:t>
            </a:r>
            <a:endParaRPr lang="en-US" sz="1800" b="1" dirty="0">
              <a:cs typeface="B Zar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00E5AD-150D-464B-B237-07BCBDCE80BD}"/>
              </a:ext>
            </a:extLst>
          </p:cNvPr>
          <p:cNvSpPr txBox="1"/>
          <p:nvPr/>
        </p:nvSpPr>
        <p:spPr>
          <a:xfrm>
            <a:off x="7556993" y="1397490"/>
            <a:ext cx="4495801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rPr>
              <a:t>3-2. ملاحظات پیش فرض در طراحی نهاد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FFC2B-362B-443B-9BB1-2B22505E5A80}"/>
              </a:ext>
            </a:extLst>
          </p:cNvPr>
          <p:cNvSpPr txBox="1"/>
          <p:nvPr/>
        </p:nvSpPr>
        <p:spPr>
          <a:xfrm>
            <a:off x="350384" y="1827356"/>
            <a:ext cx="114880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b="1" i="0" dirty="0">
                <a:solidFill>
                  <a:srgbClr val="212529"/>
                </a:solidFill>
                <a:effectLst/>
                <a:latin typeface="mitra"/>
                <a:cs typeface="B Nazanin" panose="00000400000000000000" pitchFamily="2" charset="-78"/>
              </a:rPr>
              <a:t>الف. الزامات پیش بینی شده در قوانین چیست؟ </a:t>
            </a:r>
            <a:endParaRPr lang="fa-IR" b="0" i="0" dirty="0">
              <a:solidFill>
                <a:srgbClr val="212529"/>
              </a:solidFill>
              <a:effectLst/>
              <a:latin typeface="mitra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02B03-407E-D8B8-C3E7-7A636B85FAB6}"/>
              </a:ext>
            </a:extLst>
          </p:cNvPr>
          <p:cNvSpPr txBox="1"/>
          <p:nvPr/>
        </p:nvSpPr>
        <p:spPr>
          <a:xfrm>
            <a:off x="6430015" y="2439491"/>
            <a:ext cx="56166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ساحل"/>
                <a:cs typeface="B Titr" panose="00000700000000000000" pitchFamily="2" charset="-78"/>
              </a:rPr>
              <a:t>الف-1. قیود حاکم بر حیطه اختیارات نهاد تنظیم‌گر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9AF2F-E159-7772-D883-B01038E7118D}"/>
              </a:ext>
            </a:extLst>
          </p:cNvPr>
          <p:cNvSpPr txBox="1"/>
          <p:nvPr/>
        </p:nvSpPr>
        <p:spPr>
          <a:xfrm>
            <a:off x="3928684" y="2926728"/>
            <a:ext cx="79155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 fontAlgn="base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Zar" panose="00000400000000000000" pitchFamily="2" charset="-78"/>
              </a:rPr>
              <a:t>-    تمام یا بخشی از </a:t>
            </a:r>
            <a:r>
              <a:rPr lang="fa-I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ساحل"/>
                <a:cs typeface="B Zar" panose="00000400000000000000" pitchFamily="2" charset="-78"/>
              </a:rPr>
              <a:t>وظایف و اختیارات شورای رقابت که به نهاد تنظیم‌گر بخشی واگذار می‌شود (ادامه).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981E6-4AC5-C8AC-6EDF-45C720CD2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7012" y="3845168"/>
            <a:ext cx="7568614" cy="2711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C61DE-402B-CF5F-DA1D-7BCD60514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3" y="935732"/>
            <a:ext cx="3962228" cy="59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2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04894" y="301514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b="1" dirty="0">
                <a:cs typeface="B Zar" panose="00000400000000000000" pitchFamily="2" charset="-78"/>
              </a:rPr>
              <a:t>3- ملاحظات طراحی الگو</a:t>
            </a:r>
            <a:endParaRPr lang="en-US" sz="1800" b="1" dirty="0">
              <a:cs typeface="B Zar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00E5AD-150D-464B-B237-07BCBDCE80BD}"/>
              </a:ext>
            </a:extLst>
          </p:cNvPr>
          <p:cNvSpPr txBox="1"/>
          <p:nvPr/>
        </p:nvSpPr>
        <p:spPr>
          <a:xfrm>
            <a:off x="7556993" y="1397490"/>
            <a:ext cx="4495801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rPr>
              <a:t>3-2. ملاحظات پیش فرض در طراحی نهاد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FFC2B-362B-443B-9BB1-2B22505E5A80}"/>
              </a:ext>
            </a:extLst>
          </p:cNvPr>
          <p:cNvSpPr txBox="1"/>
          <p:nvPr/>
        </p:nvSpPr>
        <p:spPr>
          <a:xfrm>
            <a:off x="350384" y="1827356"/>
            <a:ext cx="114880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b="1" i="0" dirty="0">
                <a:solidFill>
                  <a:srgbClr val="212529"/>
                </a:solidFill>
                <a:effectLst/>
                <a:latin typeface="mitra"/>
                <a:cs typeface="B Nazanin" panose="00000400000000000000" pitchFamily="2" charset="-78"/>
              </a:rPr>
              <a:t>الف. الزامات پیش بینی شده در قوانین چیست؟ </a:t>
            </a:r>
            <a:endParaRPr lang="fa-IR" b="0" i="0" dirty="0">
              <a:solidFill>
                <a:srgbClr val="212529"/>
              </a:solidFill>
              <a:effectLst/>
              <a:latin typeface="mitra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02B03-407E-D8B8-C3E7-7A636B85FAB6}"/>
              </a:ext>
            </a:extLst>
          </p:cNvPr>
          <p:cNvSpPr txBox="1"/>
          <p:nvPr/>
        </p:nvSpPr>
        <p:spPr>
          <a:xfrm>
            <a:off x="4799012" y="2420521"/>
            <a:ext cx="66056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ساحل"/>
                <a:cs typeface="B Titr" panose="00000700000000000000" pitchFamily="2" charset="-78"/>
              </a:rPr>
              <a:t>الف-1. قیود حاکم بر حیطه اختیارات نهاد تنظیم‌گر (ادامه)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9AF2F-E159-7772-D883-B01038E7118D}"/>
              </a:ext>
            </a:extLst>
          </p:cNvPr>
          <p:cNvSpPr txBox="1"/>
          <p:nvPr/>
        </p:nvSpPr>
        <p:spPr>
          <a:xfrm>
            <a:off x="789985" y="3006312"/>
            <a:ext cx="999607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 fontAlgn="base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Zar" panose="00000400000000000000" pitchFamily="2" charset="-78"/>
              </a:rPr>
              <a:t>-    </a:t>
            </a:r>
            <a:r>
              <a:rPr lang="fa-I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ساحل"/>
                <a:cs typeface="B Zar" panose="00000400000000000000" pitchFamily="2" charset="-78"/>
              </a:rPr>
              <a:t>سلب اختیارات تفویض شده از شورای رقابت و سایر دستگاه های ذی مدخل</a:t>
            </a:r>
          </a:p>
          <a:p>
            <a:pPr algn="just" rtl="1" fontAlgn="base"/>
            <a:r>
              <a:rPr lang="fa-I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ساحل"/>
                <a:cs typeface="B Zar" panose="00000400000000000000" pitchFamily="2" charset="-78"/>
              </a:rPr>
              <a:t>-    التزام عملی به قانون اصل 44، مصوبات قبل و بعدی شورای رقابت در زمینه تسهیل رقابت </a:t>
            </a:r>
          </a:p>
          <a:p>
            <a:pPr algn="just" rtl="1" fontAlgn="base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Zar" panose="00000400000000000000" pitchFamily="2" charset="-78"/>
              </a:rPr>
              <a:t>-    به رسمیت شناختن شورای رقابت به عنوان </a:t>
            </a:r>
            <a:r>
              <a:rPr lang="fa-I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ساحل"/>
                <a:cs typeface="B Zar" panose="00000400000000000000" pitchFamily="2" charset="-78"/>
              </a:rPr>
              <a:t>مرجع تشخیص و حل و فصل مغایرت‌ها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4AF832-2F4F-3992-3EF6-CEA7DE2A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732"/>
            <a:ext cx="3336210" cy="59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40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04894" y="301514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b="1" dirty="0">
                <a:cs typeface="B Zar" panose="00000400000000000000" pitchFamily="2" charset="-78"/>
              </a:rPr>
              <a:t>3- ملاحظات طراحی الگو</a:t>
            </a:r>
            <a:endParaRPr lang="en-US" sz="1800" b="1" dirty="0">
              <a:cs typeface="B Zar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00E5AD-150D-464B-B237-07BCBDCE80BD}"/>
              </a:ext>
            </a:extLst>
          </p:cNvPr>
          <p:cNvSpPr txBox="1"/>
          <p:nvPr/>
        </p:nvSpPr>
        <p:spPr>
          <a:xfrm>
            <a:off x="7556993" y="1397490"/>
            <a:ext cx="4495801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rPr>
              <a:t>3-2. ملاحظات پیش فرض در طراحی نهاد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FFC2B-362B-443B-9BB1-2B22505E5A80}"/>
              </a:ext>
            </a:extLst>
          </p:cNvPr>
          <p:cNvSpPr txBox="1"/>
          <p:nvPr/>
        </p:nvSpPr>
        <p:spPr>
          <a:xfrm>
            <a:off x="350384" y="1827356"/>
            <a:ext cx="114880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b="1" i="0" dirty="0">
                <a:solidFill>
                  <a:srgbClr val="212529"/>
                </a:solidFill>
                <a:effectLst/>
                <a:latin typeface="mitra"/>
                <a:cs typeface="B Nazanin" panose="00000400000000000000" pitchFamily="2" charset="-78"/>
              </a:rPr>
              <a:t>الف. الزامات پیش بینی شده در قوانین چیست؟ ادامه </a:t>
            </a:r>
            <a:endParaRPr lang="fa-IR" b="0" i="0" dirty="0">
              <a:solidFill>
                <a:srgbClr val="212529"/>
              </a:solidFill>
              <a:effectLst/>
              <a:latin typeface="mitra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642B7-A933-61C0-1B59-329C40B2EA8B}"/>
              </a:ext>
            </a:extLst>
          </p:cNvPr>
          <p:cNvSpPr txBox="1"/>
          <p:nvPr/>
        </p:nvSpPr>
        <p:spPr>
          <a:xfrm>
            <a:off x="5789612" y="2496862"/>
            <a:ext cx="56166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Titr" panose="00000700000000000000" pitchFamily="2" charset="-78"/>
              </a:rPr>
              <a:t>الف -2. ترکیب اعضای نهاد تنظیم‌گر و شرایط انتخاب آنها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ساحل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06368-9846-5441-C521-92207E806AA2}"/>
              </a:ext>
            </a:extLst>
          </p:cNvPr>
          <p:cNvSpPr txBox="1"/>
          <p:nvPr/>
        </p:nvSpPr>
        <p:spPr>
          <a:xfrm>
            <a:off x="5296900" y="2912360"/>
            <a:ext cx="6541540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 fontAlgn="base">
              <a:buFontTx/>
              <a:buChar char="-"/>
            </a:pPr>
            <a:r>
              <a:rPr lang="fa-I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ساحل"/>
                <a:cs typeface="B Zar" panose="00000400000000000000" pitchFamily="2" charset="-78"/>
              </a:rPr>
              <a:t>نمایندگان دستگاههای اجرائی ذی‌ربط، نمایندگان بخشهای غیردولتی و صاحب‌نظران در حوزه‌های حقوقی و اقتصادی </a:t>
            </a:r>
          </a:p>
          <a:p>
            <a:pPr marL="342900" indent="-342900" algn="just" rtl="1" fontAlgn="base">
              <a:buFontTx/>
              <a:buChar char="-"/>
            </a:pPr>
            <a:r>
              <a:rPr lang="fa-I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ساحل"/>
                <a:cs typeface="B Zar" panose="00000400000000000000" pitchFamily="2" charset="-78"/>
              </a:rPr>
              <a:t>دو نفر از قضات به انتخاب و حکم رئیس قوه قضائیه به شرط واگذاری تمام یا بخشی از اختیارات موضوع ماده (61) این قانون</a:t>
            </a:r>
          </a:p>
          <a:p>
            <a:pPr marL="342900" indent="-342900" algn="just" rtl="1" fontAlgn="base">
              <a:buFontTx/>
              <a:buChar char="-"/>
            </a:pPr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latin typeface="ساحل"/>
              <a:cs typeface="B Zar" panose="00000400000000000000" pitchFamily="2" charset="-78"/>
            </a:endParaRPr>
          </a:p>
          <a:p>
            <a:pPr marL="342900" indent="-342900" algn="just" rtl="1" fontAlgn="base">
              <a:buFontTx/>
              <a:buChar char="-"/>
            </a:pPr>
            <a:endParaRPr lang="fa-IR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ساحل"/>
              <a:cs typeface="B Zar" panose="00000400000000000000" pitchFamily="2" charset="-78"/>
            </a:endParaRPr>
          </a:p>
          <a:p>
            <a:pPr marL="342900" indent="-342900" algn="just" rtl="1" fontAlgn="base">
              <a:buFontTx/>
              <a:buChar char="-"/>
            </a:pPr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latin typeface="ساحل"/>
              <a:cs typeface="B Zar" panose="00000400000000000000" pitchFamily="2" charset="-78"/>
            </a:endParaRPr>
          </a:p>
          <a:p>
            <a:pPr marL="342900" indent="-342900" algn="just" rtl="1" fontAlgn="base">
              <a:buFontTx/>
              <a:buChar char="-"/>
            </a:pPr>
            <a:endParaRPr lang="fa-IR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ساحل"/>
              <a:cs typeface="B Zar" panose="00000400000000000000" pitchFamily="2" charset="-78"/>
            </a:endParaRPr>
          </a:p>
          <a:p>
            <a:pPr marL="342900" indent="-342900" algn="just" rtl="1" fontAlgn="base">
              <a:buFontTx/>
              <a:buChar char="-"/>
            </a:pPr>
            <a:endParaRPr lang="fa-IR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ساحل"/>
              <a:cs typeface="B Zar" panose="00000400000000000000" pitchFamily="2" charset="-78"/>
            </a:endParaRPr>
          </a:p>
          <a:p>
            <a:pPr marL="342900" indent="-342900" algn="just" rtl="1" fontAlgn="base">
              <a:buFontTx/>
              <a:buChar char="-"/>
            </a:pPr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latin typeface="ساحل"/>
              <a:cs typeface="B Zar" panose="00000400000000000000" pitchFamily="2" charset="-78"/>
            </a:endParaRPr>
          </a:p>
          <a:p>
            <a:pPr marL="342900" indent="-342900" algn="just" rtl="1" fontAlgn="base">
              <a:buFontTx/>
              <a:buChar char="-"/>
            </a:pP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Zar" panose="00000400000000000000" pitchFamily="2" charset="-78"/>
              </a:rPr>
              <a:t>شرایط انتخاب اعضا طبق مندرجات بند ب ماده 53 قانون</a:t>
            </a:r>
            <a:endParaRPr lang="fa-IR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ساحل"/>
              <a:cs typeface="B Zar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4C629D-55EB-39C4-7CA5-679242F37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3592"/>
            <a:ext cx="4984919" cy="58944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859C3E-6DF1-78A7-19F7-CF3C79071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900" y="4267200"/>
            <a:ext cx="6143777" cy="150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8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04894" y="301514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b="1" dirty="0">
                <a:cs typeface="B Zar" panose="00000400000000000000" pitchFamily="2" charset="-78"/>
              </a:rPr>
              <a:t>3- ملاحظات طراحی الگو</a:t>
            </a:r>
            <a:endParaRPr lang="en-US" sz="1800" b="1" dirty="0">
              <a:cs typeface="B Zar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00E5AD-150D-464B-B237-07BCBDCE80BD}"/>
              </a:ext>
            </a:extLst>
          </p:cNvPr>
          <p:cNvSpPr txBox="1"/>
          <p:nvPr/>
        </p:nvSpPr>
        <p:spPr>
          <a:xfrm>
            <a:off x="7556993" y="1397490"/>
            <a:ext cx="4495801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rPr>
              <a:t>3-2. ملاحظات پیش فرض در طراحی نهاد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FFC2B-362B-443B-9BB1-2B22505E5A80}"/>
              </a:ext>
            </a:extLst>
          </p:cNvPr>
          <p:cNvSpPr txBox="1"/>
          <p:nvPr/>
        </p:nvSpPr>
        <p:spPr>
          <a:xfrm>
            <a:off x="350384" y="1827356"/>
            <a:ext cx="114880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b="1" i="0" dirty="0">
                <a:solidFill>
                  <a:srgbClr val="212529"/>
                </a:solidFill>
                <a:effectLst/>
                <a:latin typeface="mitra"/>
                <a:cs typeface="B Nazanin" panose="00000400000000000000" pitchFamily="2" charset="-78"/>
              </a:rPr>
              <a:t>الف. الزامات پیش بینی شده در قوانین چیست؟ (ادامه) </a:t>
            </a:r>
            <a:endParaRPr lang="fa-IR" b="0" i="0" dirty="0">
              <a:solidFill>
                <a:srgbClr val="212529"/>
              </a:solidFill>
              <a:effectLst/>
              <a:latin typeface="mitra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02B03-407E-D8B8-C3E7-7A636B85FAB6}"/>
              </a:ext>
            </a:extLst>
          </p:cNvPr>
          <p:cNvSpPr txBox="1"/>
          <p:nvPr/>
        </p:nvSpPr>
        <p:spPr>
          <a:xfrm>
            <a:off x="4951412" y="2195178"/>
            <a:ext cx="64548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ساحل"/>
                <a:cs typeface="B Titr" panose="00000700000000000000" pitchFamily="2" charset="-78"/>
              </a:rPr>
              <a:t>الف-3. </a:t>
            </a: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Titr" panose="00000700000000000000" pitchFamily="2" charset="-78"/>
              </a:rPr>
              <a:t>الزامات ساختاری مربوط به استقلال نهادهای تنظیم‌گر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ساحل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9AF2F-E159-7772-D883-B01038E7118D}"/>
              </a:ext>
            </a:extLst>
          </p:cNvPr>
          <p:cNvSpPr txBox="1"/>
          <p:nvPr/>
        </p:nvSpPr>
        <p:spPr>
          <a:xfrm>
            <a:off x="670334" y="2681987"/>
            <a:ext cx="999607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 fontAlgn="base">
              <a:buFontTx/>
              <a:buChar char="-"/>
            </a:pP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Zar" panose="00000400000000000000" pitchFamily="2" charset="-78"/>
              </a:rPr>
              <a:t>دوره تصدی، اشتغال و رویه یا نحوه رسیدگی به تخلفات اعضاء (ماده 55)</a:t>
            </a:r>
          </a:p>
          <a:p>
            <a:pPr marL="342900" indent="-342900" algn="r" rtl="1" fontAlgn="base">
              <a:buFontTx/>
              <a:buChar char="-"/>
            </a:pP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Zar" panose="00000400000000000000" pitchFamily="2" charset="-78"/>
              </a:rPr>
              <a:t>تضمین موقعیت شغلی اعضاء شورا و نحوه استقلال آن (ماده 56) </a:t>
            </a:r>
            <a:b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Zar" panose="00000400000000000000" pitchFamily="2" charset="-78"/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ساحل"/>
              <a:cs typeface="B Zar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642B7-A933-61C0-1B59-329C40B2EA8B}"/>
              </a:ext>
            </a:extLst>
          </p:cNvPr>
          <p:cNvSpPr txBox="1"/>
          <p:nvPr/>
        </p:nvSpPr>
        <p:spPr>
          <a:xfrm>
            <a:off x="4830173" y="4286158"/>
            <a:ext cx="64548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Titr" panose="00000700000000000000" pitchFamily="2" charset="-78"/>
              </a:rPr>
              <a:t>الف -4. بودجه و اعتبارات نهاد تنظیم‌گر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ساحل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06368-9846-5441-C521-92207E806AA2}"/>
              </a:ext>
            </a:extLst>
          </p:cNvPr>
          <p:cNvSpPr txBox="1"/>
          <p:nvPr/>
        </p:nvSpPr>
        <p:spPr>
          <a:xfrm>
            <a:off x="3884612" y="4701656"/>
            <a:ext cx="666872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indent="-339725" algn="just" rtl="1" fontAlgn="base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Zar" panose="00000400000000000000" pitchFamily="2" charset="-78"/>
              </a:rPr>
              <a:t>1- دولت از اشخاص حقوقی تحت تنظیم، عوارضی را دریافت و با رعایت قوانین مربوطه به‌عنوان درآمد اختصاصی هریک از نهادهای تنظیم‌گر بخشی اختصاص دهد. میزان این عوارض باید به‌صورت سالانه در لایحه بودجه پیشنهاد شود.</a:t>
            </a:r>
          </a:p>
          <a:p>
            <a:pPr marL="339725" indent="-339725" algn="just" rtl="1" fontAlgn="base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ساحل"/>
                <a:cs typeface="B Zar" panose="00000400000000000000" pitchFamily="2" charset="-78"/>
              </a:rPr>
              <a:t>2- حداقل و حداکثر میزان عوارض مذکور برای هر بخش در اساسنامه نهاد تنظیم‌گر آن بخش تعیین شود</a:t>
            </a:r>
            <a:r>
              <a:rPr lang="fa-IR" b="0" i="0" dirty="0">
                <a:solidFill>
                  <a:srgbClr val="4B4F58"/>
                </a:solidFill>
                <a:effectLst/>
                <a:latin typeface="ساحل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4401F-E30E-4C8D-D1BD-44BE9618B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733"/>
            <a:ext cx="3732212" cy="59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59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883AC-FE43-3CBA-3B55-E76BA33D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3" y="914061"/>
            <a:ext cx="3967316" cy="59439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04894" y="301514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b="1" dirty="0">
                <a:cs typeface="B Zar" panose="00000400000000000000" pitchFamily="2" charset="-78"/>
              </a:rPr>
              <a:t>3- ملاحظات طراحی الگو</a:t>
            </a:r>
            <a:endParaRPr lang="en-US" sz="1800" b="1" dirty="0">
              <a:cs typeface="B Zar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FFC2B-362B-443B-9BB1-2B22505E5A80}"/>
              </a:ext>
            </a:extLst>
          </p:cNvPr>
          <p:cNvSpPr txBox="1"/>
          <p:nvPr/>
        </p:nvSpPr>
        <p:spPr>
          <a:xfrm>
            <a:off x="4189412" y="2173513"/>
            <a:ext cx="775425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b="1" i="0" dirty="0">
                <a:solidFill>
                  <a:srgbClr val="212529"/>
                </a:solidFill>
                <a:effectLst/>
                <a:latin typeface="mitra"/>
                <a:cs typeface="B Titr" panose="00000700000000000000" pitchFamily="2" charset="-78"/>
              </a:rPr>
              <a:t>ب. الگوی ارتباطی نهاد تنظیم گر ریلی با شورای رقابت در انجام تصمیمات چگونه است؟  </a:t>
            </a:r>
          </a:p>
          <a:p>
            <a:pPr marL="855663" indent="-342900" algn="r" rtl="1"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212529"/>
                </a:solidFill>
                <a:latin typeface="mitra"/>
                <a:cs typeface="B Nazanin" panose="00000400000000000000" pitchFamily="2" charset="-78"/>
              </a:rPr>
              <a:t>لزوم تبعیت از مصوبات (قبلی و بعدی) شورای رقابت در زمینه تسهیل رقابت </a:t>
            </a:r>
          </a:p>
          <a:p>
            <a:pPr marL="855663" indent="-342900" algn="r" rtl="1">
              <a:buFont typeface="Wingdings" panose="05000000000000000000" pitchFamily="2" charset="2"/>
              <a:buChar char="§"/>
            </a:pPr>
            <a:r>
              <a:rPr lang="fa-IR" b="0" i="0" dirty="0">
                <a:solidFill>
                  <a:srgbClr val="212529"/>
                </a:solidFill>
                <a:effectLst/>
                <a:latin typeface="mitra"/>
                <a:cs typeface="B Nazanin" panose="00000400000000000000" pitchFamily="2" charset="-78"/>
              </a:rPr>
              <a:t>ارجاع مصادیق مغایرت ها به شورای رقابت </a:t>
            </a:r>
          </a:p>
          <a:p>
            <a:pPr algn="r"/>
            <a:endParaRPr lang="fa-IR" b="0" i="0" dirty="0">
              <a:solidFill>
                <a:srgbClr val="212529"/>
              </a:solidFill>
              <a:effectLst/>
              <a:latin typeface="mitra"/>
              <a:cs typeface="B Nazanin" panose="00000400000000000000" pitchFamily="2" charset="-78"/>
            </a:endParaRPr>
          </a:p>
          <a:p>
            <a:pPr algn="r"/>
            <a:r>
              <a:rPr lang="fa-IR" b="1" dirty="0">
                <a:solidFill>
                  <a:srgbClr val="212529"/>
                </a:solidFill>
                <a:latin typeface="mitra"/>
                <a:cs typeface="B Titr" panose="00000700000000000000" pitchFamily="2" charset="-78"/>
              </a:rPr>
              <a:t>ج. امکان پیش بینی تشکیلات سازمانی برای نهاد تنظیم گر وجود دارد؟ </a:t>
            </a:r>
          </a:p>
          <a:p>
            <a:pPr marL="574675" algn="just" rtl="1"/>
            <a:r>
              <a:rPr lang="fa-IR" dirty="0">
                <a:solidFill>
                  <a:srgbClr val="212529"/>
                </a:solidFill>
                <a:latin typeface="mitra"/>
                <a:cs typeface="B Nazanin" panose="00000400000000000000" pitchFamily="2" charset="-78"/>
              </a:rPr>
              <a:t>خیر. نهاد تنظیم گر ملزم به استفاده از ظرفیت مرکزملی رقابت به عنوان دبیرخانه مشترک شورا و نهاد تنظیم گر ریلی است.  </a:t>
            </a:r>
          </a:p>
          <a:p>
            <a:pPr algn="r"/>
            <a:endParaRPr lang="fa-IR" b="0" i="0" dirty="0">
              <a:solidFill>
                <a:srgbClr val="212529"/>
              </a:solidFill>
              <a:effectLst/>
              <a:latin typeface="mitra"/>
              <a:cs typeface="B Nazanin" panose="00000400000000000000" pitchFamily="2" charset="-78"/>
            </a:endParaRPr>
          </a:p>
          <a:p>
            <a:pPr algn="just" rtl="1"/>
            <a:endParaRPr lang="fa-IR" dirty="0">
              <a:solidFill>
                <a:srgbClr val="212529"/>
              </a:solidFill>
              <a:latin typeface="mitra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4F5DF-C84A-4572-9547-AE2721F7D78F}"/>
              </a:ext>
            </a:extLst>
          </p:cNvPr>
          <p:cNvSpPr txBox="1"/>
          <p:nvPr/>
        </p:nvSpPr>
        <p:spPr>
          <a:xfrm>
            <a:off x="7556993" y="1397490"/>
            <a:ext cx="4495801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rPr>
              <a:t>3-2. سوالات پیش رو در طراحی نهاد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45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04894" y="301514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b="1" dirty="0">
                <a:cs typeface="B Zar" panose="00000400000000000000" pitchFamily="2" charset="-78"/>
              </a:rPr>
              <a:t>3- ملاحظات طراحی الگو</a:t>
            </a:r>
            <a:endParaRPr lang="en-US" sz="1800" b="1" dirty="0">
              <a:cs typeface="B Zar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FFC2B-362B-443B-9BB1-2B22505E5A80}"/>
              </a:ext>
            </a:extLst>
          </p:cNvPr>
          <p:cNvSpPr txBox="1"/>
          <p:nvPr/>
        </p:nvSpPr>
        <p:spPr>
          <a:xfrm>
            <a:off x="7021511" y="2255080"/>
            <a:ext cx="4495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rgbClr val="212529"/>
                </a:solidFill>
                <a:latin typeface="mitra"/>
                <a:cs typeface="B Titr" panose="00000700000000000000" pitchFamily="2" charset="-78"/>
              </a:rPr>
              <a:t>د. آیا شرط استقلال نهاد از دولت تامین شده است؟ </a:t>
            </a:r>
          </a:p>
          <a:p>
            <a:pPr algn="just" rtl="1"/>
            <a:r>
              <a:rPr lang="fa-IR" dirty="0">
                <a:solidFill>
                  <a:srgbClr val="212529"/>
                </a:solidFill>
                <a:latin typeface="mitra"/>
                <a:cs typeface="B Nazanin" panose="00000400000000000000" pitchFamily="2" charset="-78"/>
              </a:rPr>
              <a:t>به لحاظ ظرفیت انسانی بله، اما برحسب منابع درآمدی، به سبب اتکای نهاد به عوارض وصولی دولت از اشخاص حقوقی و تخصیص آن در قالب قوانین بودجه سالانه، نهاد مستقل نمی باشد. </a:t>
            </a:r>
          </a:p>
          <a:p>
            <a:pPr algn="just" rtl="1"/>
            <a:endParaRPr lang="fa-IR" dirty="0">
              <a:solidFill>
                <a:srgbClr val="212529"/>
              </a:solidFill>
              <a:latin typeface="mitra"/>
              <a:cs typeface="B Nazanin" panose="00000400000000000000" pitchFamily="2" charset="-78"/>
            </a:endParaRPr>
          </a:p>
          <a:p>
            <a:pPr algn="just" rtl="1"/>
            <a:r>
              <a:rPr lang="fa-IR" b="1" dirty="0">
                <a:solidFill>
                  <a:srgbClr val="212529"/>
                </a:solidFill>
                <a:latin typeface="mitra"/>
                <a:cs typeface="B Titr" panose="00000700000000000000" pitchFamily="2" charset="-78"/>
              </a:rPr>
              <a:t>ه. آیا رگولاتوری فنی نیز برعهده نهاد خواهد بود؟ </a:t>
            </a:r>
          </a:p>
          <a:p>
            <a:pPr algn="just" rtl="1"/>
            <a:r>
              <a:rPr lang="fa-IR" dirty="0">
                <a:solidFill>
                  <a:srgbClr val="212529"/>
                </a:solidFill>
                <a:latin typeface="mitra"/>
                <a:cs typeface="B Nazanin" panose="00000400000000000000" pitchFamily="2" charset="-78"/>
              </a:rPr>
              <a:t>خیر، زیرا در بالاترین جایگاه، این نهاد بهره مند از اختیارات رگولاتوری اقتصادی است که از طریق شورای رقابت به آن تفویض شده است.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4F5DF-C84A-4572-9547-AE2721F7D78F}"/>
              </a:ext>
            </a:extLst>
          </p:cNvPr>
          <p:cNvSpPr txBox="1"/>
          <p:nvPr/>
        </p:nvSpPr>
        <p:spPr>
          <a:xfrm>
            <a:off x="7556993" y="1397490"/>
            <a:ext cx="4495801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rPr>
              <a:t>3-2. سوالات پیش رو در طراحی نهاد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Zar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9D728-D501-3B3B-B785-156F1FAA4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733"/>
            <a:ext cx="6350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60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5561012" y="301514"/>
            <a:ext cx="655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B Zar" panose="00000400000000000000" pitchFamily="2" charset="-78"/>
              </a:rPr>
              <a:t>3- ملاحظات طراحی الگو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4F5DF-C84A-4572-9547-AE2721F7D78F}"/>
              </a:ext>
            </a:extLst>
          </p:cNvPr>
          <p:cNvSpPr txBox="1"/>
          <p:nvPr/>
        </p:nvSpPr>
        <p:spPr>
          <a:xfrm>
            <a:off x="7556993" y="1397490"/>
            <a:ext cx="4495801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rPr>
              <a:t>3-2. سوالات پیش رو در طراحی نهاد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904BA-DF0D-2242-3AEA-79DFFD8258AC}"/>
              </a:ext>
            </a:extLst>
          </p:cNvPr>
          <p:cNvSpPr txBox="1"/>
          <p:nvPr/>
        </p:nvSpPr>
        <p:spPr>
          <a:xfrm>
            <a:off x="7161212" y="2282119"/>
            <a:ext cx="449580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rgbClr val="212529"/>
                </a:solidFill>
                <a:latin typeface="mitra"/>
                <a:cs typeface="B Titr" panose="00000700000000000000" pitchFamily="2" charset="-78"/>
              </a:rPr>
              <a:t>و. آیا وظیفه تدوین مقررات سیر و حرکت در شبکه برعهده نهاد قرار دارد؟ </a:t>
            </a:r>
          </a:p>
          <a:p>
            <a:pPr algn="just" rtl="1"/>
            <a:r>
              <a:rPr lang="fa-IR" dirty="0">
                <a:solidFill>
                  <a:srgbClr val="212529"/>
                </a:solidFill>
                <a:latin typeface="mitra"/>
                <a:cs typeface="B Nazanin" panose="00000400000000000000" pitchFamily="2" charset="-78"/>
              </a:rPr>
              <a:t>خیر، این وظیفه نیز به عنوان رگولاتور اداری از طریق رگولاتور فنی به عنوان مرجع رسیدگی به موضوع ایمنی سیر و حرکت انجام می شود.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D3547C-F6FC-BC92-AA43-9DDFBA3B1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r="14836"/>
          <a:stretch/>
        </p:blipFill>
        <p:spPr>
          <a:xfrm>
            <a:off x="0" y="935733"/>
            <a:ext cx="6339381" cy="5901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1DD927-3683-AADC-4C59-C08075C130D8}"/>
              </a:ext>
            </a:extLst>
          </p:cNvPr>
          <p:cNvSpPr txBox="1"/>
          <p:nvPr/>
        </p:nvSpPr>
        <p:spPr>
          <a:xfrm>
            <a:off x="6704012" y="4482585"/>
            <a:ext cx="490226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rgbClr val="212529"/>
                </a:solidFill>
                <a:latin typeface="mitra"/>
                <a:cs typeface="B Titr" panose="00000700000000000000" pitchFamily="2" charset="-78"/>
              </a:rPr>
              <a:t>ز. مرجع نظارت / تجدیدنظر بر مصوبات / احکام صادره کجاست؟ </a:t>
            </a:r>
          </a:p>
          <a:p>
            <a:pPr algn="just" rtl="1"/>
            <a:r>
              <a:rPr lang="fa-IR" dirty="0">
                <a:solidFill>
                  <a:srgbClr val="212529"/>
                </a:solidFill>
                <a:latin typeface="mitra"/>
                <a:cs typeface="B Nazanin" panose="00000400000000000000" pitchFamily="2" charset="-78"/>
              </a:rPr>
              <a:t>شورای رقابت به عنوان مرجع تشخیص مغایرت های مصوبات صادره و هیات تجدیدنظر موضوع فصل نهم قانون اجرای اصل 44 </a:t>
            </a:r>
          </a:p>
        </p:txBody>
      </p:sp>
    </p:spTree>
    <p:extLst>
      <p:ext uri="{BB962C8B-B14F-4D97-AF65-F5344CB8AC3E}">
        <p14:creationId xmlns:p14="http://schemas.microsoft.com/office/powerpoint/2010/main" val="4008143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 rot="16200000">
            <a:off x="8042702" y="2711875"/>
            <a:ext cx="6846034" cy="14462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 rot="16200000">
            <a:off x="8241456" y="3136612"/>
            <a:ext cx="634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cs typeface="B Zar" panose="00000400000000000000" pitchFamily="2" charset="-78"/>
              </a:rPr>
              <a:t>3-3. سازوکارهای ارتباطی در الگو</a:t>
            </a:r>
            <a:endParaRPr lang="en-US" sz="3200" b="1" dirty="0">
              <a:cs typeface="B Zar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D5A394-8155-7C48-1FF8-839D9B057093}"/>
              </a:ext>
            </a:extLst>
          </p:cNvPr>
          <p:cNvGrpSpPr/>
          <p:nvPr/>
        </p:nvGrpSpPr>
        <p:grpSpPr>
          <a:xfrm>
            <a:off x="379412" y="1"/>
            <a:ext cx="8991600" cy="6858000"/>
            <a:chOff x="379412" y="1"/>
            <a:chExt cx="8991600" cy="685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67B10C-528F-40C3-9DD5-6AB5256329B6}"/>
                </a:ext>
              </a:extLst>
            </p:cNvPr>
            <p:cNvGrpSpPr/>
            <p:nvPr/>
          </p:nvGrpSpPr>
          <p:grpSpPr>
            <a:xfrm>
              <a:off x="379412" y="1"/>
              <a:ext cx="8991600" cy="6858000"/>
              <a:chOff x="1384526" y="1023258"/>
              <a:chExt cx="7239000" cy="589112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622E877-3CB0-49C4-ADC2-CDB7B007D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384526" y="1023258"/>
                <a:ext cx="7239000" cy="5891129"/>
              </a:xfrm>
              <a:prstGeom prst="rect">
                <a:avLst/>
              </a:prstGeom>
            </p:spPr>
          </p:pic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7F9DB581-7E5B-4DD1-8BF4-3FDB61185147}"/>
                  </a:ext>
                </a:extLst>
              </p:cNvPr>
              <p:cNvSpPr/>
              <p:nvPr/>
            </p:nvSpPr>
            <p:spPr>
              <a:xfrm>
                <a:off x="1848986" y="2215463"/>
                <a:ext cx="1066800" cy="8843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B Nazanin" panose="00000400000000000000" pitchFamily="2" charset="-78"/>
                  </a:rPr>
                  <a:t>سازمان برنامه و بودجه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17448EF-CB93-4B33-8C4F-6AF75BE9285B}"/>
                  </a:ext>
                </a:extLst>
              </p:cNvPr>
              <p:cNvSpPr/>
              <p:nvPr/>
            </p:nvSpPr>
            <p:spPr>
              <a:xfrm>
                <a:off x="4795382" y="2244490"/>
                <a:ext cx="1066800" cy="88430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B Nazanin" panose="00000400000000000000" pitchFamily="2" charset="-78"/>
                  </a:rPr>
                  <a:t>نهاد تنظیم مقررات ریلی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0847DA9-8EDC-5EFB-EB64-39A224521E84}"/>
                </a:ext>
              </a:extLst>
            </p:cNvPr>
            <p:cNvSpPr/>
            <p:nvPr/>
          </p:nvSpPr>
          <p:spPr>
            <a:xfrm>
              <a:off x="608012" y="6419850"/>
              <a:ext cx="152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8600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C34DB-BF99-4E13-A257-3641C5E0F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692" y="1371600"/>
            <a:ext cx="9782175" cy="30765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48EA83-DC6F-152C-286C-5A1A8CB48002}"/>
              </a:ext>
            </a:extLst>
          </p:cNvPr>
          <p:cNvSpPr/>
          <p:nvPr/>
        </p:nvSpPr>
        <p:spPr>
          <a:xfrm rot="16200000">
            <a:off x="8042702" y="2711875"/>
            <a:ext cx="6846034" cy="14462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15678-05AE-E47C-1B3C-260981D630A6}"/>
              </a:ext>
            </a:extLst>
          </p:cNvPr>
          <p:cNvSpPr txBox="1"/>
          <p:nvPr/>
        </p:nvSpPr>
        <p:spPr>
          <a:xfrm rot="16200000">
            <a:off x="8241456" y="3136612"/>
            <a:ext cx="634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cs typeface="B Zar" panose="00000400000000000000" pitchFamily="2" charset="-78"/>
              </a:rPr>
              <a:t>3-4. سازوکار پیگیری شکایات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342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128F64-F432-434B-AA36-DCC080D5D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1807"/>
            <a:ext cx="12188825" cy="475865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9F1164A-28F6-4051-84F2-691E4A929D00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8EB70-B084-4E59-89FA-BA166725DB0E}"/>
              </a:ext>
            </a:extLst>
          </p:cNvPr>
          <p:cNvGrpSpPr/>
          <p:nvPr/>
        </p:nvGrpSpPr>
        <p:grpSpPr>
          <a:xfrm>
            <a:off x="513557" y="248379"/>
            <a:ext cx="8839200" cy="430246"/>
            <a:chOff x="2817812" y="435163"/>
            <a:chExt cx="8839200" cy="4302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6106BA-DFF0-4E53-B21C-A80551D2E85C}"/>
                </a:ext>
              </a:extLst>
            </p:cNvPr>
            <p:cNvSpPr txBox="1"/>
            <p:nvPr/>
          </p:nvSpPr>
          <p:spPr>
            <a:xfrm>
              <a:off x="9447211" y="442452"/>
              <a:ext cx="2209801" cy="41549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B Zar" panose="00000400000000000000" pitchFamily="2" charset="-78"/>
                </a:rPr>
                <a:t>ساختار صنعت ریلی 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BFA6B6-6A12-44FF-9D62-2821EAA78B47}"/>
                </a:ext>
              </a:extLst>
            </p:cNvPr>
            <p:cNvSpPr txBox="1"/>
            <p:nvPr/>
          </p:nvSpPr>
          <p:spPr>
            <a:xfrm>
              <a:off x="7237410" y="449911"/>
              <a:ext cx="2209801" cy="41549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B Zar" panose="00000400000000000000" pitchFamily="2" charset="-78"/>
                </a:rPr>
                <a:t>مالکیت و کنترل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DD7C70-E7B1-4C3B-94EA-16ED281F4590}"/>
                </a:ext>
              </a:extLst>
            </p:cNvPr>
            <p:cNvSpPr txBox="1"/>
            <p:nvPr/>
          </p:nvSpPr>
          <p:spPr>
            <a:xfrm>
              <a:off x="5027613" y="442452"/>
              <a:ext cx="2209801" cy="41549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B Zar" panose="00000400000000000000" pitchFamily="2" charset="-78"/>
                </a:rPr>
                <a:t>دسترسی به شبکه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256C90-4088-4CA4-943A-6983AB1B48C4}"/>
                </a:ext>
              </a:extLst>
            </p:cNvPr>
            <p:cNvSpPr txBox="1"/>
            <p:nvPr/>
          </p:nvSpPr>
          <p:spPr>
            <a:xfrm>
              <a:off x="2817812" y="435163"/>
              <a:ext cx="2209801" cy="41549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B Zar" panose="00000400000000000000" pitchFamily="2" charset="-78"/>
                </a:rPr>
                <a:t>تنظیم مقررات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1686D4-99F5-DC4D-D2A3-C1B484FC7DED}"/>
              </a:ext>
            </a:extLst>
          </p:cNvPr>
          <p:cNvSpPr txBox="1"/>
          <p:nvPr/>
        </p:nvSpPr>
        <p:spPr>
          <a:xfrm>
            <a:off x="9709866" y="292823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800" b="1" dirty="0">
                <a:cs typeface="B Zar" panose="00000400000000000000" pitchFamily="2" charset="-78"/>
              </a:rPr>
              <a:t>1- پیشنیازهای بحث</a:t>
            </a:r>
            <a:endParaRPr lang="en-US" sz="1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369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6627812" y="301514"/>
            <a:ext cx="548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>
                <a:cs typeface="B Zar" panose="00000400000000000000" pitchFamily="2" charset="-78"/>
              </a:rPr>
              <a:t>3-5.  الزامات تحقق الگو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C2FD80-F18F-48BA-9EC9-5ED59D6F8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012" y="1600200"/>
            <a:ext cx="7429500" cy="3400425"/>
          </a:xfrm>
        </p:spPr>
        <p:txBody>
          <a:bodyPr>
            <a:normAutofit fontScale="92500" lnSpcReduction="10000"/>
          </a:bodyPr>
          <a:lstStyle/>
          <a:p>
            <a:pPr algn="just" rtl="1">
              <a:buFontTx/>
              <a:buNone/>
              <a:defRPr/>
            </a:pPr>
            <a:r>
              <a:rPr lang="fa-IR" sz="2400" b="1" dirty="0">
                <a:cs typeface="B Nazanin" panose="00000400000000000000" pitchFamily="2" charset="-78"/>
              </a:rPr>
              <a:t>یک. جدايش عمودي زيرساخت از حمل و نقل (ناوگان و بهره‌برداري) و جدايش افقي بار و مسافر (تا حد ممكن)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0" indent="0" algn="just" rtl="1">
              <a:buFontTx/>
              <a:buNone/>
              <a:defRPr/>
            </a:pPr>
            <a:r>
              <a:rPr lang="fa-IR" sz="2400" b="1" dirty="0">
                <a:cs typeface="B Nazanin" panose="00000400000000000000" pitchFamily="2" charset="-78"/>
              </a:rPr>
              <a:t>دو. تغيير ساختارهاي حقوقي و تشكيلاتي راه‌آهن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just" rtl="1">
              <a:buFontTx/>
              <a:buNone/>
              <a:defRPr/>
            </a:pPr>
            <a:r>
              <a:rPr lang="fa-IR" sz="2400" b="1" dirty="0">
                <a:cs typeface="B Nazanin" panose="00000400000000000000" pitchFamily="2" charset="-78"/>
              </a:rPr>
              <a:t>سه. اداره زيرساخت راه آهن بر مبناي يك شركت تجاري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just" rtl="1">
              <a:buFontTx/>
              <a:buNone/>
              <a:defRPr/>
            </a:pPr>
            <a:r>
              <a:rPr lang="fa-IR" sz="2400" b="1" dirty="0">
                <a:cs typeface="B Nazanin" panose="00000400000000000000" pitchFamily="2" charset="-78"/>
              </a:rPr>
              <a:t>چهار. ايجاد خط مشي رقابتي در قسمت ترابري ريلي در قالب قوانين و مقررات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>
              <a:buFontTx/>
              <a:buNone/>
              <a:defRPr/>
            </a:pPr>
            <a:r>
              <a:rPr lang="fa-IR" sz="2400" b="1" dirty="0">
                <a:cs typeface="B Nazanin" panose="00000400000000000000" pitchFamily="2" charset="-78"/>
              </a:rPr>
              <a:t>پنج. ارائه اطلاعات شفاف، تحليل ظرفيت شبكه و نحوه واگذاري آن  قبل از شروع هر سال در قالب سامانه های یکپارچه اطلاعاتی</a:t>
            </a:r>
          </a:p>
          <a:p>
            <a:pPr algn="just" rtl="1">
              <a:buFontTx/>
              <a:buNone/>
              <a:defRPr/>
            </a:pPr>
            <a:r>
              <a:rPr lang="fa-IR" sz="2400" b="1" dirty="0">
                <a:cs typeface="B Nazanin" panose="00000400000000000000" pitchFamily="2" charset="-78"/>
              </a:rPr>
              <a:t>شش. بازنگری در قانون دسترسی آزاد به شبکه ریلی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>
              <a:buFontTx/>
              <a:buNone/>
              <a:defRPr/>
            </a:pP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5AF63-6382-3400-E198-89C0222AC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068"/>
            <a:ext cx="3436417" cy="59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95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C0C7B-DB4D-49EB-A1C0-6798C24EE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600201"/>
            <a:ext cx="738997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a-IR" b="1" dirty="0">
                <a:cs typeface="B Zar" panose="00000400000000000000" pitchFamily="2" charset="-78"/>
              </a:rPr>
              <a:t>با تشکر از توجه شما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565D8-F32C-5F8B-CA8F-6D96B103F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12" y="0"/>
            <a:ext cx="3861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36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8EB70-B084-4E59-89FA-BA166725DB0E}"/>
              </a:ext>
            </a:extLst>
          </p:cNvPr>
          <p:cNvGrpSpPr/>
          <p:nvPr/>
        </p:nvGrpSpPr>
        <p:grpSpPr>
          <a:xfrm>
            <a:off x="965698" y="262957"/>
            <a:ext cx="8839200" cy="430246"/>
            <a:chOff x="2817812" y="442452"/>
            <a:chExt cx="8839200" cy="4302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6106BA-DFF0-4E53-B21C-A80551D2E85C}"/>
                </a:ext>
              </a:extLst>
            </p:cNvPr>
            <p:cNvSpPr txBox="1"/>
            <p:nvPr/>
          </p:nvSpPr>
          <p:spPr>
            <a:xfrm>
              <a:off x="9447211" y="442452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ساختار صنعت ریلی 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BFA6B6-6A12-44FF-9D62-2821EAA78B47}"/>
                </a:ext>
              </a:extLst>
            </p:cNvPr>
            <p:cNvSpPr txBox="1"/>
            <p:nvPr/>
          </p:nvSpPr>
          <p:spPr>
            <a:xfrm>
              <a:off x="7237410" y="449911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مالکیت و کنترل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DD7C70-E7B1-4C3B-94EA-16ED281F4590}"/>
                </a:ext>
              </a:extLst>
            </p:cNvPr>
            <p:cNvSpPr txBox="1"/>
            <p:nvPr/>
          </p:nvSpPr>
          <p:spPr>
            <a:xfrm>
              <a:off x="5027613" y="457200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دسترسی به شبکه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256C90-4088-4CA4-943A-6983AB1B48C4}"/>
                </a:ext>
              </a:extLst>
            </p:cNvPr>
            <p:cNvSpPr txBox="1"/>
            <p:nvPr/>
          </p:nvSpPr>
          <p:spPr>
            <a:xfrm>
              <a:off x="2817812" y="449911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تنظیم مقررات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35A6719-BB1B-4857-9318-5918BB88C9CE}"/>
              </a:ext>
            </a:extLst>
          </p:cNvPr>
          <p:cNvSpPr txBox="1"/>
          <p:nvPr/>
        </p:nvSpPr>
        <p:spPr>
          <a:xfrm>
            <a:off x="-173361" y="1005689"/>
            <a:ext cx="5581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Zar" panose="00000400000000000000" pitchFamily="2" charset="-78"/>
              </a:rPr>
              <a:t>وضعیت رگولاتوری در صنایع ریلی انگلستان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Zar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04894" y="301514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Zar" panose="00000400000000000000" pitchFamily="2" charset="-78"/>
              </a:rPr>
              <a:t>1- تحلیل نظری و تجربی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Zar" panose="00000400000000000000" pitchFamily="2" charset="-7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A4B086-0961-44AF-85DC-5EA0C0661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1076324"/>
            <a:ext cx="5181599" cy="57521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0B96E2-405B-4256-8009-8C03713A8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219" y="1676400"/>
            <a:ext cx="5581650" cy="28956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026176B-7F76-4587-93DF-88D207B0D5DD}"/>
              </a:ext>
            </a:extLst>
          </p:cNvPr>
          <p:cNvGrpSpPr/>
          <p:nvPr/>
        </p:nvGrpSpPr>
        <p:grpSpPr>
          <a:xfrm>
            <a:off x="479219" y="4604011"/>
            <a:ext cx="4675165" cy="1540687"/>
            <a:chOff x="-6101" y="5712738"/>
            <a:chExt cx="3768680" cy="15406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2C80B4-A9A2-4248-91E8-3BC678E7D60E}"/>
                </a:ext>
              </a:extLst>
            </p:cNvPr>
            <p:cNvSpPr txBox="1"/>
            <p:nvPr/>
          </p:nvSpPr>
          <p:spPr>
            <a:xfrm>
              <a:off x="2915348" y="5712738"/>
              <a:ext cx="8472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892510-8A28-4BD5-A20D-7A6F346BE0C7}"/>
                </a:ext>
              </a:extLst>
            </p:cNvPr>
            <p:cNvSpPr txBox="1"/>
            <p:nvPr/>
          </p:nvSpPr>
          <p:spPr>
            <a:xfrm>
              <a:off x="-6101" y="5789682"/>
              <a:ext cx="3052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raffic" panose="00000400000000000000" pitchFamily="2" charset="-78"/>
                </a:rPr>
                <a:t>امور اقتصادی و فنی حمل ونقل ریلی و جاده ای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307FB6-31C6-404F-989E-9C3527EE8B40}"/>
                </a:ext>
              </a:extLst>
            </p:cNvPr>
            <p:cNvSpPr txBox="1"/>
            <p:nvPr/>
          </p:nvSpPr>
          <p:spPr>
            <a:xfrm>
              <a:off x="398643" y="6668650"/>
              <a:ext cx="3052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نمونه مشابه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raffic" panose="00000400000000000000" pitchFamily="2" charset="-78"/>
                </a:rPr>
                <a:t>: اسپانیا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raffic" panose="00000400000000000000" pitchFamily="2" charset="-78"/>
                </a:rPr>
                <a:t>Adif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raffic" panose="00000400000000000000" pitchFamily="2" charset="-78"/>
                </a:rPr>
                <a:t> که مسول رگولاتوری کلیه شقوق حمل و نقل است.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546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8EB70-B084-4E59-89FA-BA166725DB0E}"/>
              </a:ext>
            </a:extLst>
          </p:cNvPr>
          <p:cNvGrpSpPr/>
          <p:nvPr/>
        </p:nvGrpSpPr>
        <p:grpSpPr>
          <a:xfrm>
            <a:off x="965698" y="262957"/>
            <a:ext cx="8839200" cy="430246"/>
            <a:chOff x="2817812" y="442452"/>
            <a:chExt cx="8839200" cy="4302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6106BA-DFF0-4E53-B21C-A80551D2E85C}"/>
                </a:ext>
              </a:extLst>
            </p:cNvPr>
            <p:cNvSpPr txBox="1"/>
            <p:nvPr/>
          </p:nvSpPr>
          <p:spPr>
            <a:xfrm>
              <a:off x="9447211" y="442452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ساختار صنعت ریلی 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BFA6B6-6A12-44FF-9D62-2821EAA78B47}"/>
                </a:ext>
              </a:extLst>
            </p:cNvPr>
            <p:cNvSpPr txBox="1"/>
            <p:nvPr/>
          </p:nvSpPr>
          <p:spPr>
            <a:xfrm>
              <a:off x="7237410" y="449911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مالکیت و کنترل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DD7C70-E7B1-4C3B-94EA-16ED281F4590}"/>
                </a:ext>
              </a:extLst>
            </p:cNvPr>
            <p:cNvSpPr txBox="1"/>
            <p:nvPr/>
          </p:nvSpPr>
          <p:spPr>
            <a:xfrm>
              <a:off x="5027613" y="457200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دسترسی به شبکه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256C90-4088-4CA4-943A-6983AB1B48C4}"/>
                </a:ext>
              </a:extLst>
            </p:cNvPr>
            <p:cNvSpPr txBox="1"/>
            <p:nvPr/>
          </p:nvSpPr>
          <p:spPr>
            <a:xfrm>
              <a:off x="2817812" y="449911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تنظیم مقررات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04894" y="301514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Zar" panose="00000400000000000000" pitchFamily="2" charset="-78"/>
              </a:rPr>
              <a:t>1- تحلیل نظری و تجربی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Zar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A1C87-6E5B-4D6C-8A9D-3B0CD2BC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136" y="4451049"/>
            <a:ext cx="6229350" cy="2066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942C57-4F36-4789-AC06-842D3EC60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419" y="956160"/>
            <a:ext cx="7610475" cy="3308902"/>
          </a:xfrm>
          <a:prstGeom prst="trapezoid">
            <a:avLst>
              <a:gd name="adj" fmla="val 4497"/>
            </a:avLst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9019B6-49C7-4099-8145-F22858DB8D51}"/>
              </a:ext>
            </a:extLst>
          </p:cNvPr>
          <p:cNvSpPr txBox="1"/>
          <p:nvPr/>
        </p:nvSpPr>
        <p:spPr>
          <a:xfrm>
            <a:off x="4405808" y="1080491"/>
            <a:ext cx="3873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مشارکت کنندگان در صنایع ریلی فرانسه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EDBF78-5C48-4472-8352-65DAC1D9D3A2}"/>
              </a:ext>
            </a:extLst>
          </p:cNvPr>
          <p:cNvGrpSpPr/>
          <p:nvPr/>
        </p:nvGrpSpPr>
        <p:grpSpPr>
          <a:xfrm>
            <a:off x="929697" y="5038845"/>
            <a:ext cx="3768680" cy="738664"/>
            <a:chOff x="-6101" y="5712738"/>
            <a:chExt cx="3768680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C41F69-416C-490F-84E7-CAB600E42400}"/>
                </a:ext>
              </a:extLst>
            </p:cNvPr>
            <p:cNvSpPr txBox="1"/>
            <p:nvPr/>
          </p:nvSpPr>
          <p:spPr>
            <a:xfrm>
              <a:off x="2915348" y="5712738"/>
              <a:ext cx="8472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ARAF</a:t>
              </a:r>
            </a:p>
            <a:p>
              <a:pPr marL="0" marR="0" lvl="0" indent="0" algn="l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EPSF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9E1676-95ED-4E2B-9375-D2AF991EC6EC}"/>
                </a:ext>
              </a:extLst>
            </p:cNvPr>
            <p:cNvSpPr txBox="1"/>
            <p:nvPr/>
          </p:nvSpPr>
          <p:spPr>
            <a:xfrm>
              <a:off x="-6101" y="5789682"/>
              <a:ext cx="3052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raffic" panose="00000400000000000000" pitchFamily="2" charset="-78"/>
                </a:rPr>
                <a:t>تخصصی امور اقتصادی حمل ونقل ریلی </a:t>
              </a:r>
            </a:p>
            <a:p>
              <a:pPr marL="0" marR="0" lvl="0" indent="0" algn="ctr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raffic" panose="00000400000000000000" pitchFamily="2" charset="-78"/>
                </a:rPr>
                <a:t>تخصصی امور فنی حمل ونقل ریلی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raffic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41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C40AA0-F882-4D19-9E82-F7D522ED9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5" y="1203267"/>
            <a:ext cx="9693630" cy="55863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1"/>
            <a:ext cx="12188825" cy="8259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8EB70-B084-4E59-89FA-BA166725DB0E}"/>
              </a:ext>
            </a:extLst>
          </p:cNvPr>
          <p:cNvGrpSpPr/>
          <p:nvPr/>
        </p:nvGrpSpPr>
        <p:grpSpPr>
          <a:xfrm>
            <a:off x="965694" y="175408"/>
            <a:ext cx="8839200" cy="430246"/>
            <a:chOff x="2817812" y="442452"/>
            <a:chExt cx="8839200" cy="4302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6106BA-DFF0-4E53-B21C-A80551D2E85C}"/>
                </a:ext>
              </a:extLst>
            </p:cNvPr>
            <p:cNvSpPr txBox="1"/>
            <p:nvPr/>
          </p:nvSpPr>
          <p:spPr>
            <a:xfrm>
              <a:off x="9447211" y="442452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ساختار صنعت ریلی 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BFA6B6-6A12-44FF-9D62-2821EAA78B47}"/>
                </a:ext>
              </a:extLst>
            </p:cNvPr>
            <p:cNvSpPr txBox="1"/>
            <p:nvPr/>
          </p:nvSpPr>
          <p:spPr>
            <a:xfrm>
              <a:off x="7237410" y="449911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مالکیت و کنترل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DD7C70-E7B1-4C3B-94EA-16ED281F4590}"/>
                </a:ext>
              </a:extLst>
            </p:cNvPr>
            <p:cNvSpPr txBox="1"/>
            <p:nvPr/>
          </p:nvSpPr>
          <p:spPr>
            <a:xfrm>
              <a:off x="5027613" y="457200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دسترسی به شبکه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256C90-4088-4CA4-943A-6983AB1B48C4}"/>
                </a:ext>
              </a:extLst>
            </p:cNvPr>
            <p:cNvSpPr txBox="1"/>
            <p:nvPr/>
          </p:nvSpPr>
          <p:spPr>
            <a:xfrm>
              <a:off x="2817812" y="449911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تنظیم مقررات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15870" y="213239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Zar" panose="00000400000000000000" pitchFamily="2" charset="-78"/>
              </a:rPr>
              <a:t>1- تحلیل نظری و تجربی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Zar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019B6-49C7-4099-8145-F22858DB8D51}"/>
              </a:ext>
            </a:extLst>
          </p:cNvPr>
          <p:cNvSpPr txBox="1"/>
          <p:nvPr/>
        </p:nvSpPr>
        <p:spPr>
          <a:xfrm>
            <a:off x="2961028" y="887465"/>
            <a:ext cx="3873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نهاد متولی تنظیم مقررات ریلی در آلمان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EDBF78-5C48-4472-8352-65DAC1D9D3A2}"/>
              </a:ext>
            </a:extLst>
          </p:cNvPr>
          <p:cNvGrpSpPr/>
          <p:nvPr/>
        </p:nvGrpSpPr>
        <p:grpSpPr>
          <a:xfrm>
            <a:off x="5942012" y="5493481"/>
            <a:ext cx="5926047" cy="954107"/>
            <a:chOff x="392528" y="5712738"/>
            <a:chExt cx="3631653" cy="95410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C41F69-416C-490F-84E7-CAB600E42400}"/>
                </a:ext>
              </a:extLst>
            </p:cNvPr>
            <p:cNvSpPr txBox="1"/>
            <p:nvPr/>
          </p:nvSpPr>
          <p:spPr>
            <a:xfrm>
              <a:off x="3370415" y="5712738"/>
              <a:ext cx="6537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BNetzA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r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9E1676-95ED-4E2B-9375-D2AF991EC6EC}"/>
                </a:ext>
              </a:extLst>
            </p:cNvPr>
            <p:cNvSpPr txBox="1"/>
            <p:nvPr/>
          </p:nvSpPr>
          <p:spPr>
            <a:xfrm>
              <a:off x="392528" y="5774292"/>
              <a:ext cx="30525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raffic" panose="00000400000000000000" pitchFamily="2" charset="-78"/>
                </a:rPr>
                <a:t>نهاد عمومی نظارت اقتصادی بر بازار برق، گاز، ارتباطات، پست و حمل و نقل ریلی </a:t>
              </a:r>
            </a:p>
            <a:p>
              <a:pPr marL="0" marR="0" lvl="0" indent="0" algn="r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raffic" panose="00000400000000000000" pitchFamily="2" charset="-78"/>
                </a:rPr>
                <a:t>نهاد تخصصی امور فنی حمل ونقل ریلی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raffic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33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1"/>
            <a:ext cx="12188825" cy="8259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8EB70-B084-4E59-89FA-BA166725DB0E}"/>
              </a:ext>
            </a:extLst>
          </p:cNvPr>
          <p:cNvGrpSpPr/>
          <p:nvPr/>
        </p:nvGrpSpPr>
        <p:grpSpPr>
          <a:xfrm>
            <a:off x="965694" y="175408"/>
            <a:ext cx="8839200" cy="430246"/>
            <a:chOff x="2817812" y="442452"/>
            <a:chExt cx="8839200" cy="4302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6106BA-DFF0-4E53-B21C-A80551D2E85C}"/>
                </a:ext>
              </a:extLst>
            </p:cNvPr>
            <p:cNvSpPr txBox="1"/>
            <p:nvPr/>
          </p:nvSpPr>
          <p:spPr>
            <a:xfrm>
              <a:off x="9447211" y="442452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ساختار صنعت ریلی 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BFA6B6-6A12-44FF-9D62-2821EAA78B47}"/>
                </a:ext>
              </a:extLst>
            </p:cNvPr>
            <p:cNvSpPr txBox="1"/>
            <p:nvPr/>
          </p:nvSpPr>
          <p:spPr>
            <a:xfrm>
              <a:off x="7237410" y="449911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مالکیت و کنترل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DD7C70-E7B1-4C3B-94EA-16ED281F4590}"/>
                </a:ext>
              </a:extLst>
            </p:cNvPr>
            <p:cNvSpPr txBox="1"/>
            <p:nvPr/>
          </p:nvSpPr>
          <p:spPr>
            <a:xfrm>
              <a:off x="5027613" y="457200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دسترسی به شبکه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256C90-4088-4CA4-943A-6983AB1B48C4}"/>
                </a:ext>
              </a:extLst>
            </p:cNvPr>
            <p:cNvSpPr txBox="1"/>
            <p:nvPr/>
          </p:nvSpPr>
          <p:spPr>
            <a:xfrm>
              <a:off x="2817812" y="449911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تنظیم مقررات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15870" y="213239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Zar" panose="00000400000000000000" pitchFamily="2" charset="-78"/>
              </a:rPr>
              <a:t>1- تحلیل نظری و تجربی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Zar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019B6-49C7-4099-8145-F22858DB8D51}"/>
              </a:ext>
            </a:extLst>
          </p:cNvPr>
          <p:cNvSpPr txBox="1"/>
          <p:nvPr/>
        </p:nvSpPr>
        <p:spPr>
          <a:xfrm>
            <a:off x="2961028" y="887465"/>
            <a:ext cx="3873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نهاد متولی تنظیم مقررات ریلی در آمریکا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EDBF78-5C48-4472-8352-65DAC1D9D3A2}"/>
              </a:ext>
            </a:extLst>
          </p:cNvPr>
          <p:cNvGrpSpPr/>
          <p:nvPr/>
        </p:nvGrpSpPr>
        <p:grpSpPr>
          <a:xfrm>
            <a:off x="5962546" y="5493481"/>
            <a:ext cx="5905513" cy="738664"/>
            <a:chOff x="405112" y="5712738"/>
            <a:chExt cx="3619069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C41F69-416C-490F-84E7-CAB600E42400}"/>
                </a:ext>
              </a:extLst>
            </p:cNvPr>
            <p:cNvSpPr txBox="1"/>
            <p:nvPr/>
          </p:nvSpPr>
          <p:spPr>
            <a:xfrm>
              <a:off x="3445042" y="5712738"/>
              <a:ext cx="5791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STB</a:t>
              </a:r>
            </a:p>
            <a:p>
              <a:pPr marL="0" marR="0" lvl="0" indent="0" algn="l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9E1676-95ED-4E2B-9375-D2AF991EC6EC}"/>
                </a:ext>
              </a:extLst>
            </p:cNvPr>
            <p:cNvSpPr txBox="1"/>
            <p:nvPr/>
          </p:nvSpPr>
          <p:spPr>
            <a:xfrm>
              <a:off x="405112" y="5851236"/>
              <a:ext cx="3052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raffic" panose="00000400000000000000" pitchFamily="2" charset="-78"/>
                </a:rPr>
                <a:t>نهاد عمومی نظارت اقتصادی بر حمل ونقل ریلی و زمینی </a:t>
              </a:r>
            </a:p>
            <a:p>
              <a:pPr marL="0" marR="0" lvl="0" indent="0" algn="r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raffic" panose="00000400000000000000" pitchFamily="2" charset="-78"/>
                </a:rPr>
                <a:t>نهاد تخصصی امور فنی حمل ونقل ریلی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raffic" panose="00000400000000000000" pitchFamily="2" charset="-78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5617950-4C99-4470-90BD-53DCEF53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43" y="1445196"/>
            <a:ext cx="64198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61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1"/>
            <a:ext cx="12188825" cy="8259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8EB70-B084-4E59-89FA-BA166725DB0E}"/>
              </a:ext>
            </a:extLst>
          </p:cNvPr>
          <p:cNvGrpSpPr/>
          <p:nvPr/>
        </p:nvGrpSpPr>
        <p:grpSpPr>
          <a:xfrm>
            <a:off x="965694" y="175408"/>
            <a:ext cx="8839200" cy="430246"/>
            <a:chOff x="2817812" y="442452"/>
            <a:chExt cx="8839200" cy="4302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6106BA-DFF0-4E53-B21C-A80551D2E85C}"/>
                </a:ext>
              </a:extLst>
            </p:cNvPr>
            <p:cNvSpPr txBox="1"/>
            <p:nvPr/>
          </p:nvSpPr>
          <p:spPr>
            <a:xfrm>
              <a:off x="9447211" y="442452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ساختار صنعت ریلی 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BFA6B6-6A12-44FF-9D62-2821EAA78B47}"/>
                </a:ext>
              </a:extLst>
            </p:cNvPr>
            <p:cNvSpPr txBox="1"/>
            <p:nvPr/>
          </p:nvSpPr>
          <p:spPr>
            <a:xfrm>
              <a:off x="7237410" y="449911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مالکیت و کنترل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DD7C70-E7B1-4C3B-94EA-16ED281F4590}"/>
                </a:ext>
              </a:extLst>
            </p:cNvPr>
            <p:cNvSpPr txBox="1"/>
            <p:nvPr/>
          </p:nvSpPr>
          <p:spPr>
            <a:xfrm>
              <a:off x="5027613" y="457200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دسترسی به شبکه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256C90-4088-4CA4-943A-6983AB1B48C4}"/>
                </a:ext>
              </a:extLst>
            </p:cNvPr>
            <p:cNvSpPr txBox="1"/>
            <p:nvPr/>
          </p:nvSpPr>
          <p:spPr>
            <a:xfrm>
              <a:off x="2817812" y="449911"/>
              <a:ext cx="220980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26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B Zar" panose="00000400000000000000" pitchFamily="2" charset="-78"/>
                </a:rPr>
                <a:t>تنظیم مقررات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Zar" panose="00000400000000000000" pitchFamily="2" charset="-78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ECC95C-7C15-4D0C-9CE5-9820D79C160D}"/>
              </a:ext>
            </a:extLst>
          </p:cNvPr>
          <p:cNvSpPr txBox="1"/>
          <p:nvPr/>
        </p:nvSpPr>
        <p:spPr>
          <a:xfrm>
            <a:off x="9815870" y="213239"/>
            <a:ext cx="230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Zar" panose="00000400000000000000" pitchFamily="2" charset="-78"/>
              </a:rPr>
              <a:t>1- تحلیل نظری و تجربی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Zar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019B6-49C7-4099-8145-F22858DB8D51}"/>
              </a:ext>
            </a:extLst>
          </p:cNvPr>
          <p:cNvSpPr txBox="1"/>
          <p:nvPr/>
        </p:nvSpPr>
        <p:spPr>
          <a:xfrm>
            <a:off x="7405639" y="1086039"/>
            <a:ext cx="3873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نهاد متولی تنظیم مقررات ریلی در روسیه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EDBF78-5C48-4472-8352-65DAC1D9D3A2}"/>
              </a:ext>
            </a:extLst>
          </p:cNvPr>
          <p:cNvGrpSpPr/>
          <p:nvPr/>
        </p:nvGrpSpPr>
        <p:grpSpPr>
          <a:xfrm>
            <a:off x="5962546" y="5493481"/>
            <a:ext cx="5905513" cy="738664"/>
            <a:chOff x="405112" y="5712738"/>
            <a:chExt cx="3619069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C41F69-416C-490F-84E7-CAB600E42400}"/>
                </a:ext>
              </a:extLst>
            </p:cNvPr>
            <p:cNvSpPr txBox="1"/>
            <p:nvPr/>
          </p:nvSpPr>
          <p:spPr>
            <a:xfrm>
              <a:off x="3445042" y="5712738"/>
              <a:ext cx="5791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FTRA</a:t>
              </a:r>
            </a:p>
            <a:p>
              <a:pPr marL="0" marR="0" lvl="0" indent="0" algn="l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9E1676-95ED-4E2B-9375-D2AF991EC6EC}"/>
                </a:ext>
              </a:extLst>
            </p:cNvPr>
            <p:cNvSpPr txBox="1"/>
            <p:nvPr/>
          </p:nvSpPr>
          <p:spPr>
            <a:xfrm>
              <a:off x="405112" y="5851236"/>
              <a:ext cx="3052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raffic" panose="00000400000000000000" pitchFamily="2" charset="-78"/>
                </a:rPr>
                <a:t>آژانس حمل ونقل ریلی فدرال</a:t>
              </a:r>
            </a:p>
            <a:p>
              <a:pPr marL="0" marR="0" lvl="0" indent="0" algn="r" defTabSz="1088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Traffic" panose="00000400000000000000" pitchFamily="2" charset="-78"/>
                </a:rPr>
                <a:t>سرویس فدرال نظارت بر بخش حمل ونقل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raffic" panose="00000400000000000000" pitchFamily="2" charset="-78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8993A44-ED2C-4C51-8099-6525D855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316" y="1877508"/>
            <a:ext cx="5581650" cy="24955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A64904-6BB4-4267-8F06-AD4D24BDA612}"/>
              </a:ext>
            </a:extLst>
          </p:cNvPr>
          <p:cNvSpPr txBox="1"/>
          <p:nvPr/>
        </p:nvSpPr>
        <p:spPr>
          <a:xfrm>
            <a:off x="965694" y="1016066"/>
            <a:ext cx="3873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8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نهاد متولی تنظیم مقررات ریلی در آرژانتین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E69DA0-F947-4BD4-AAEF-23BEAB172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4" y="1847454"/>
            <a:ext cx="651665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3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454C1815-A591-496B-A8A1-F745D33AA995}"/>
              </a:ext>
            </a:extLst>
          </p:cNvPr>
          <p:cNvSpPr/>
          <p:nvPr/>
        </p:nvSpPr>
        <p:spPr>
          <a:xfrm>
            <a:off x="303212" y="1600730"/>
            <a:ext cx="11582399" cy="4955756"/>
          </a:xfrm>
          <a:prstGeom prst="rect">
            <a:avLst/>
          </a:prstGeom>
          <a:solidFill>
            <a:srgbClr val="DDD9C3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5A6719-BB1B-4857-9318-5918BB88C9CE}"/>
              </a:ext>
            </a:extLst>
          </p:cNvPr>
          <p:cNvSpPr txBox="1"/>
          <p:nvPr/>
        </p:nvSpPr>
        <p:spPr>
          <a:xfrm>
            <a:off x="3139041" y="1001123"/>
            <a:ext cx="58657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انواع ابزارهای تنظیم مقررات در صنایع ریلی </a:t>
            </a:r>
            <a:endParaRPr lang="en-US" b="1" dirty="0">
              <a:cs typeface="B Zar" panose="00000400000000000000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80BB97-CBB7-9E31-8D48-C616A20AC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13730"/>
              </p:ext>
            </p:extLst>
          </p:nvPr>
        </p:nvGraphicFramePr>
        <p:xfrm>
          <a:off x="760412" y="2081618"/>
          <a:ext cx="10923317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4064">
                  <a:extLst>
                    <a:ext uri="{9D8B030D-6E8A-4147-A177-3AD203B41FA5}">
                      <a16:colId xmlns:a16="http://schemas.microsoft.com/office/drawing/2014/main" val="2930559355"/>
                    </a:ext>
                  </a:extLst>
                </a:gridCol>
                <a:gridCol w="3362916">
                  <a:extLst>
                    <a:ext uri="{9D8B030D-6E8A-4147-A177-3AD203B41FA5}">
                      <a16:colId xmlns:a16="http://schemas.microsoft.com/office/drawing/2014/main" val="2025386733"/>
                    </a:ext>
                  </a:extLst>
                </a:gridCol>
                <a:gridCol w="2355849">
                  <a:extLst>
                    <a:ext uri="{9D8B030D-6E8A-4147-A177-3AD203B41FA5}">
                      <a16:colId xmlns:a16="http://schemas.microsoft.com/office/drawing/2014/main" val="3076634944"/>
                    </a:ext>
                  </a:extLst>
                </a:gridCol>
                <a:gridCol w="2094088">
                  <a:extLst>
                    <a:ext uri="{9D8B030D-6E8A-4147-A177-3AD203B41FA5}">
                      <a16:colId xmlns:a16="http://schemas.microsoft.com/office/drawing/2014/main" val="3299322223"/>
                    </a:ext>
                  </a:extLst>
                </a:gridCol>
                <a:gridCol w="976400">
                  <a:extLst>
                    <a:ext uri="{9D8B030D-6E8A-4147-A177-3AD203B41FA5}">
                      <a16:colId xmlns:a16="http://schemas.microsoft.com/office/drawing/2014/main" val="20813363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Titr" panose="00000700000000000000" pitchFamily="2" charset="-78"/>
                        </a:rPr>
                        <a:t>گستره رگولاتوری</a:t>
                      </a:r>
                      <a:endParaRPr lang="en-US" b="1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30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raffic" panose="00000400000000000000" pitchFamily="2" charset="-78"/>
                        </a:rPr>
                        <a:t>فرابخشی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raffic" panose="00000400000000000000" pitchFamily="2" charset="-78"/>
                        </a:rPr>
                        <a:t>تخصصی حمل و نقل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raffic" panose="00000400000000000000" pitchFamily="2" charset="-78"/>
                        </a:rPr>
                        <a:t>تخصصی حمل ریلی 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44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id-ID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id-ID" sz="1400" dirty="0">
                        <a:cs typeface="B Traffic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raffic" panose="00000400000000000000" pitchFamily="2" charset="-78"/>
                        </a:rPr>
                        <a:t>امور اقتصادی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1088264" rtl="0" eaLnBrk="1" latinLnBrk="0" hangingPunct="1"/>
                      <a:r>
                        <a:rPr lang="fa-IR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دامنه ورود رگولاتور</a:t>
                      </a:r>
                      <a:endParaRPr lang="en-US" sz="2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127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id-ID" sz="1400" dirty="0"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raffic" panose="00000400000000000000" pitchFamily="2" charset="-78"/>
                        </a:rPr>
                        <a:t>امور فنی و اداری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endParaRPr lang="en-US" sz="1400" dirty="0"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raffic" panose="00000400000000000000" pitchFamily="2" charset="-78"/>
                        </a:rPr>
                        <a:t>ترکیبی 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22406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C79A629-DB25-CECD-FBCA-820BD78CF563}"/>
              </a:ext>
            </a:extLst>
          </p:cNvPr>
          <p:cNvSpPr txBox="1"/>
          <p:nvPr/>
        </p:nvSpPr>
        <p:spPr>
          <a:xfrm>
            <a:off x="9709866" y="292823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800" b="1" dirty="0">
                <a:cs typeface="B Zar" panose="00000400000000000000" pitchFamily="2" charset="-78"/>
              </a:rPr>
              <a:t>1- پیشنیازهای بحث</a:t>
            </a:r>
            <a:endParaRPr lang="en-US" sz="1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3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454C1815-A591-496B-A8A1-F745D33AA995}"/>
              </a:ext>
            </a:extLst>
          </p:cNvPr>
          <p:cNvSpPr/>
          <p:nvPr/>
        </p:nvSpPr>
        <p:spPr>
          <a:xfrm>
            <a:off x="303212" y="1600730"/>
            <a:ext cx="11582399" cy="4955756"/>
          </a:xfrm>
          <a:prstGeom prst="rect">
            <a:avLst/>
          </a:prstGeom>
          <a:solidFill>
            <a:srgbClr val="DDD9C3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E77FE-5F93-4AE0-B7DA-F549AC7DF1BF}"/>
              </a:ext>
            </a:extLst>
          </p:cNvPr>
          <p:cNvSpPr/>
          <p:nvPr/>
        </p:nvSpPr>
        <p:spPr>
          <a:xfrm>
            <a:off x="0" y="0"/>
            <a:ext cx="12188825" cy="9357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5A6719-BB1B-4857-9318-5918BB88C9CE}"/>
              </a:ext>
            </a:extLst>
          </p:cNvPr>
          <p:cNvSpPr txBox="1"/>
          <p:nvPr/>
        </p:nvSpPr>
        <p:spPr>
          <a:xfrm>
            <a:off x="3139041" y="1001123"/>
            <a:ext cx="58657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انواع ابزارهای تنظیم مقررات در صنایع ریلی </a:t>
            </a:r>
            <a:endParaRPr lang="en-US" b="1" dirty="0">
              <a:cs typeface="B Zar" panose="00000400000000000000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80BB97-CBB7-9E31-8D48-C616A20AC42F}"/>
              </a:ext>
            </a:extLst>
          </p:cNvPr>
          <p:cNvGraphicFramePr>
            <a:graphicFrameLocks noGrp="1"/>
          </p:cNvGraphicFramePr>
          <p:nvPr/>
        </p:nvGraphicFramePr>
        <p:xfrm>
          <a:off x="760412" y="2081618"/>
          <a:ext cx="10923317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4064">
                  <a:extLst>
                    <a:ext uri="{9D8B030D-6E8A-4147-A177-3AD203B41FA5}">
                      <a16:colId xmlns:a16="http://schemas.microsoft.com/office/drawing/2014/main" val="2930559355"/>
                    </a:ext>
                  </a:extLst>
                </a:gridCol>
                <a:gridCol w="3362916">
                  <a:extLst>
                    <a:ext uri="{9D8B030D-6E8A-4147-A177-3AD203B41FA5}">
                      <a16:colId xmlns:a16="http://schemas.microsoft.com/office/drawing/2014/main" val="2025386733"/>
                    </a:ext>
                  </a:extLst>
                </a:gridCol>
                <a:gridCol w="2355849">
                  <a:extLst>
                    <a:ext uri="{9D8B030D-6E8A-4147-A177-3AD203B41FA5}">
                      <a16:colId xmlns:a16="http://schemas.microsoft.com/office/drawing/2014/main" val="3076634944"/>
                    </a:ext>
                  </a:extLst>
                </a:gridCol>
                <a:gridCol w="2094088">
                  <a:extLst>
                    <a:ext uri="{9D8B030D-6E8A-4147-A177-3AD203B41FA5}">
                      <a16:colId xmlns:a16="http://schemas.microsoft.com/office/drawing/2014/main" val="3299322223"/>
                    </a:ext>
                  </a:extLst>
                </a:gridCol>
                <a:gridCol w="976400">
                  <a:extLst>
                    <a:ext uri="{9D8B030D-6E8A-4147-A177-3AD203B41FA5}">
                      <a16:colId xmlns:a16="http://schemas.microsoft.com/office/drawing/2014/main" val="20813363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Titr" panose="00000700000000000000" pitchFamily="2" charset="-78"/>
                        </a:rPr>
                        <a:t>گستره رگولاتوری</a:t>
                      </a:r>
                      <a:endParaRPr lang="en-US" b="1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30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raffic" panose="00000400000000000000" pitchFamily="2" charset="-78"/>
                        </a:rPr>
                        <a:t>فرابخشی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raffic" panose="00000400000000000000" pitchFamily="2" charset="-78"/>
                        </a:rPr>
                        <a:t>تخصصی حمل و نقل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raffic" panose="00000400000000000000" pitchFamily="2" charset="-78"/>
                        </a:rPr>
                        <a:t>تخصصی حمل ریلی 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44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آلمان(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 (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BNetzA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: برق، گاز، ارتباطات، پست و حمل و نقل ریلی</a:t>
                      </a:r>
                    </a:p>
                    <a:p>
                      <a:pPr algn="r" rtl="1"/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مکزیک 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SCT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): حمل ونقل، ارتباطات</a:t>
                      </a:r>
                      <a:endParaRPr lang="id-ID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برزیل 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ANTT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):‌ حمل ونقل زمینی</a:t>
                      </a:r>
                    </a:p>
                    <a:p>
                      <a:pPr algn="r" rtl="1"/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پرو 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OSITRAN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): کل شقوق حمل ونقل</a:t>
                      </a:r>
                    </a:p>
                    <a:p>
                      <a:pPr algn="r" rtl="1"/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کانادا (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OdtdC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): کل شقوق حمل ونقل</a:t>
                      </a:r>
                    </a:p>
                    <a:p>
                      <a:pPr algn="r" rtl="1"/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آمریکا 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STB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): هیات حمل ونقل زمینی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فرانسه 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ARAF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)</a:t>
                      </a:r>
                    </a:p>
                    <a:p>
                      <a:pPr marL="0" marR="0" lvl="0" indent="0" algn="r" defTabSz="108826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Traffic" panose="00000400000000000000" pitchFamily="2" charset="-78"/>
                        </a:rPr>
                        <a:t>روسیه (</a:t>
                      </a:r>
                      <a:r>
                        <a:rPr lang="en-US" sz="1400" dirty="0">
                          <a:cs typeface="B Traffic" panose="00000400000000000000" pitchFamily="2" charset="-78"/>
                        </a:rPr>
                        <a:t>FTRA</a:t>
                      </a:r>
                      <a:r>
                        <a:rPr lang="fa-IR" sz="1400" dirty="0">
                          <a:cs typeface="B Traffic" panose="00000400000000000000" pitchFamily="2" charset="-78"/>
                        </a:rPr>
                        <a:t>)</a:t>
                      </a:r>
                      <a:endParaRPr lang="id-ID" sz="1400" dirty="0">
                        <a:cs typeface="B Traffic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raffic" panose="00000400000000000000" pitchFamily="2" charset="-78"/>
                        </a:rPr>
                        <a:t>امور اقتصادی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1088264" rtl="0" eaLnBrk="1" latinLnBrk="0" hangingPunct="1"/>
                      <a:r>
                        <a:rPr lang="fa-IR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دامنه ورود رگولاتور</a:t>
                      </a:r>
                      <a:endParaRPr lang="en-US" sz="2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127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فرانسه 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EPSF</a:t>
                      </a:r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)</a:t>
                      </a:r>
                    </a:p>
                    <a:p>
                      <a:pPr marL="0" marR="0" lvl="0" indent="0" algn="r" defTabSz="108826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Traffic" panose="00000400000000000000" pitchFamily="2" charset="-78"/>
                        </a:rPr>
                        <a:t>روسیه (</a:t>
                      </a:r>
                      <a:r>
                        <a:rPr lang="en-US" sz="1400" dirty="0">
                          <a:cs typeface="B Traffic" panose="00000400000000000000" pitchFamily="2" charset="-78"/>
                        </a:rPr>
                        <a:t>FRA</a:t>
                      </a:r>
                      <a:r>
                        <a:rPr lang="fa-IR" sz="1400" dirty="0">
                          <a:cs typeface="B Traffic" panose="00000400000000000000" pitchFamily="2" charset="-78"/>
                        </a:rPr>
                        <a:t>)</a:t>
                      </a:r>
                      <a:endParaRPr lang="id-ID" sz="1400" dirty="0"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raffic" panose="00000400000000000000" pitchFamily="2" charset="-78"/>
                        </a:rPr>
                        <a:t>امور فنی و اداری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fa-IR" sz="1400" dirty="0">
                          <a:cs typeface="B Traffic" panose="00000400000000000000" pitchFamily="2" charset="-78"/>
                        </a:rPr>
                        <a:t>انگلستان</a:t>
                      </a:r>
                      <a:r>
                        <a:rPr lang="en-US" sz="1400" dirty="0">
                          <a:cs typeface="B Traffic" panose="00000400000000000000" pitchFamily="2" charset="-78"/>
                        </a:rPr>
                        <a:t> (ORR) </a:t>
                      </a:r>
                      <a:r>
                        <a:rPr lang="fa-IR" sz="1400" dirty="0">
                          <a:cs typeface="B Traffic" panose="00000400000000000000" pitchFamily="2" charset="-78"/>
                        </a:rPr>
                        <a:t>حمل و نقل زمینی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fa-IR" sz="1400" dirty="0">
                          <a:cs typeface="B Traffic" panose="00000400000000000000" pitchFamily="2" charset="-78"/>
                        </a:rPr>
                        <a:t> اسپانیا (</a:t>
                      </a:r>
                      <a:r>
                        <a:rPr lang="en-US" sz="1400" dirty="0" err="1">
                          <a:cs typeface="B Traffic" panose="00000400000000000000" pitchFamily="2" charset="-78"/>
                        </a:rPr>
                        <a:t>Adif</a:t>
                      </a:r>
                      <a:r>
                        <a:rPr lang="fa-IR" sz="1400" dirty="0">
                          <a:cs typeface="B Traffic" panose="00000400000000000000" pitchFamily="2" charset="-78"/>
                        </a:rPr>
                        <a:t>)، کل شقوق حمل و نقل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fa-IR" sz="1400" dirty="0">
                          <a:cs typeface="B Traffic" panose="00000400000000000000" pitchFamily="2" charset="-78"/>
                        </a:rPr>
                        <a:t>آرژانتین (</a:t>
                      </a:r>
                      <a:r>
                        <a:rPr lang="en-US" sz="1400" dirty="0">
                          <a:cs typeface="B Traffic" panose="00000400000000000000" pitchFamily="2" charset="-78"/>
                        </a:rPr>
                        <a:t>CNRT</a:t>
                      </a:r>
                      <a:r>
                        <a:rPr lang="fa-IR" sz="1400" dirty="0">
                          <a:cs typeface="B Traffic" panose="00000400000000000000" pitchFamily="2" charset="-78"/>
                        </a:rPr>
                        <a:t>): کل شقوق حمل و نقل</a:t>
                      </a:r>
                      <a:endParaRPr lang="en-US" sz="1400" dirty="0"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ایران</a:t>
                      </a:r>
                      <a:r>
                        <a:rPr lang="fa-IR" dirty="0">
                          <a:cs typeface="B Traffic" panose="00000400000000000000" pitchFamily="2" charset="-78"/>
                        </a:rPr>
                        <a:t> 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raffic" panose="00000400000000000000" pitchFamily="2" charset="-78"/>
                        </a:rPr>
                        <a:t>ترکیبی </a:t>
                      </a:r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cs typeface="B Traffic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22406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C79A629-DB25-CECD-FBCA-820BD78CF563}"/>
              </a:ext>
            </a:extLst>
          </p:cNvPr>
          <p:cNvSpPr txBox="1"/>
          <p:nvPr/>
        </p:nvSpPr>
        <p:spPr>
          <a:xfrm>
            <a:off x="9709866" y="292823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800" b="1" dirty="0">
                <a:cs typeface="B Zar" panose="00000400000000000000" pitchFamily="2" charset="-78"/>
              </a:rPr>
              <a:t>1- پیشنیازهای بحث</a:t>
            </a:r>
            <a:endParaRPr lang="en-US" sz="1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774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1AC0B6D-1280-45FE-B89C-096610DA3FEC}"/>
              </a:ext>
            </a:extLst>
          </p:cNvPr>
          <p:cNvSpPr/>
          <p:nvPr/>
        </p:nvSpPr>
        <p:spPr>
          <a:xfrm>
            <a:off x="-3" y="0"/>
            <a:ext cx="12188825" cy="6858000"/>
          </a:xfrm>
          <a:prstGeom prst="triangle">
            <a:avLst/>
          </a:prstGeom>
          <a:solidFill>
            <a:srgbClr val="C87472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95E7FE0-1087-4B83-A396-883BBA6439CA}"/>
              </a:ext>
            </a:extLst>
          </p:cNvPr>
          <p:cNvSpPr/>
          <p:nvPr/>
        </p:nvSpPr>
        <p:spPr>
          <a:xfrm>
            <a:off x="0" y="2057400"/>
            <a:ext cx="12188825" cy="4800600"/>
          </a:xfrm>
          <a:prstGeom prst="triangle">
            <a:avLst/>
          </a:prstGeom>
          <a:solidFill>
            <a:schemeClr val="bg1"/>
          </a:solidFill>
          <a:ln>
            <a:solidFill>
              <a:srgbClr val="C0504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9DD14-B8F5-46E4-8739-719B75E9F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412" y="352107"/>
            <a:ext cx="3200397" cy="229462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31C047-34BD-49A9-BD61-0E0A026D5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610" y="4114800"/>
            <a:ext cx="7007543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a-IR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سوال: </a:t>
            </a:r>
          </a:p>
          <a:p>
            <a:pPr marL="0" indent="0" algn="ctr">
              <a:buNone/>
            </a:pPr>
            <a:r>
              <a:rPr lang="fa-IR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آیا شرکت راه آهن گزینه مناسبی برای تنظیم گری بخش ریلی کشور است؟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3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DB95E4-6D7C-8427-3C64-68805FA9E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943021"/>
            <a:ext cx="3341842" cy="593710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E90FA-67E0-BEA5-4ACB-3730AFD8961B}"/>
              </a:ext>
            </a:extLst>
          </p:cNvPr>
          <p:cNvGrpSpPr/>
          <p:nvPr/>
        </p:nvGrpSpPr>
        <p:grpSpPr>
          <a:xfrm>
            <a:off x="0" y="0"/>
            <a:ext cx="12188825" cy="935733"/>
            <a:chOff x="0" y="0"/>
            <a:chExt cx="12188825" cy="935733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9F1164A-28F6-4051-84F2-691E4A929D00}"/>
                </a:ext>
              </a:extLst>
            </p:cNvPr>
            <p:cNvSpPr/>
            <p:nvPr/>
          </p:nvSpPr>
          <p:spPr>
            <a:xfrm>
              <a:off x="0" y="0"/>
              <a:ext cx="12188825" cy="9357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F55581C-BE8E-4E9E-8D47-4831C53E4E5C}"/>
                </a:ext>
              </a:extLst>
            </p:cNvPr>
            <p:cNvSpPr txBox="1"/>
            <p:nvPr/>
          </p:nvSpPr>
          <p:spPr>
            <a:xfrm>
              <a:off x="9709866" y="292823"/>
              <a:ext cx="2362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sz="1800" b="1" dirty="0">
                  <a:cs typeface="B Zar" panose="00000400000000000000" pitchFamily="2" charset="-78"/>
                </a:rPr>
                <a:t>1- پیشنیازهای بحث</a:t>
              </a:r>
              <a:endParaRPr lang="en-US" sz="1800" b="1" dirty="0">
                <a:cs typeface="B Zar" panose="00000400000000000000" pitchFamily="2" charset="-78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88497B9-88DE-4D89-F7AC-3555493D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012" y="1892994"/>
            <a:ext cx="7752051" cy="40371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CE17E0-77CD-91E3-1AD8-67AFA60EF3EB}"/>
              </a:ext>
            </a:extLst>
          </p:cNvPr>
          <p:cNvSpPr txBox="1"/>
          <p:nvPr/>
        </p:nvSpPr>
        <p:spPr>
          <a:xfrm>
            <a:off x="4223363" y="998865"/>
            <a:ext cx="58657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انواع ابزارهای تنظیم مقررات در صنایع ریلی 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04C98-5A24-D61C-8413-515BFBFCCB06}"/>
              </a:ext>
            </a:extLst>
          </p:cNvPr>
          <p:cNvSpPr txBox="1"/>
          <p:nvPr/>
        </p:nvSpPr>
        <p:spPr>
          <a:xfrm rot="16200000">
            <a:off x="10413736" y="4155057"/>
            <a:ext cx="31346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ابعاد تنظیمی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F5D9A-501D-AE95-0845-EE3E46E0B916}"/>
              </a:ext>
            </a:extLst>
          </p:cNvPr>
          <p:cNvSpPr txBox="1"/>
          <p:nvPr/>
        </p:nvSpPr>
        <p:spPr>
          <a:xfrm>
            <a:off x="3988381" y="1501136"/>
            <a:ext cx="6172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محورهای مشمول تنظیم مقررات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774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7E21B4E5-FD81-AE02-2986-257AF4EB91D8}"/>
              </a:ext>
            </a:extLst>
          </p:cNvPr>
          <p:cNvSpPr/>
          <p:nvPr/>
        </p:nvSpPr>
        <p:spPr>
          <a:xfrm flipV="1">
            <a:off x="-1" y="893"/>
            <a:ext cx="12188825" cy="1011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3713CC-07AE-601A-BD3D-282A1A3BC414}"/>
              </a:ext>
            </a:extLst>
          </p:cNvPr>
          <p:cNvGrpSpPr/>
          <p:nvPr/>
        </p:nvGrpSpPr>
        <p:grpSpPr>
          <a:xfrm>
            <a:off x="267505" y="1020206"/>
            <a:ext cx="11629529" cy="5357075"/>
            <a:chOff x="267575" y="1019579"/>
            <a:chExt cx="11632558" cy="5358470"/>
          </a:xfrm>
        </p:grpSpPr>
        <p:sp>
          <p:nvSpPr>
            <p:cNvPr id="3" name="Rectangle 2"/>
            <p:cNvSpPr/>
            <p:nvPr/>
          </p:nvSpPr>
          <p:spPr>
            <a:xfrm>
              <a:off x="5442856" y="1019579"/>
              <a:ext cx="6457277" cy="5351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07314" y="1165143"/>
              <a:ext cx="5663594" cy="2308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defTabSz="914126" rtl="1"/>
              <a:r>
                <a:rPr lang="ar-SA" sz="2399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تدوین آیین نامه و نظارت بر تأسیس و فعالیت شرکت های حمل و نقل ریلی و همچنین تعیین مشخصات فنی ناوگان مجاز به سیر در شبکه ریلی </a:t>
              </a:r>
              <a:endParaRPr lang="fa-IR" sz="23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endParaRPr>
            </a:p>
            <a:p>
              <a:pPr algn="just" defTabSz="914126" rtl="1"/>
              <a:r>
                <a:rPr lang="fa-IR" sz="2399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مستند قانونی:‌ </a:t>
              </a:r>
              <a:r>
                <a:rPr lang="fa-IR" sz="2399" dirty="0">
                  <a:solidFill>
                    <a:prstClr val="black"/>
                  </a:solidFill>
                  <a:latin typeface="Times New Roman" panose="02020603050405020304" pitchFamily="18" charset="0"/>
                  <a:cs typeface="B Traffic" panose="00000400000000000000" pitchFamily="2" charset="-78"/>
                </a:rPr>
                <a:t>تبصره 1 ماده 1 ق. د.</a:t>
              </a:r>
            </a:p>
            <a:p>
              <a:pPr algn="just" defTabSz="914126" rtl="1"/>
              <a:r>
                <a:rPr lang="fa-IR" sz="2399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مرجع تدوین: </a:t>
              </a:r>
              <a:r>
                <a:rPr lang="fa-IR" sz="2399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شرکت </a:t>
              </a:r>
              <a:r>
                <a:rPr lang="ar-SA" sz="2399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‌راه آهن </a:t>
              </a:r>
              <a:endParaRPr lang="fa-IR" sz="23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endParaRPr>
            </a:p>
            <a:p>
              <a:pPr algn="just" defTabSz="914126" rtl="1"/>
              <a:r>
                <a:rPr lang="fa-IR" sz="2399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B Traffic" panose="00000400000000000000" pitchFamily="2" charset="-78"/>
                </a:rPr>
                <a:t>مرجع ابلاغ:</a:t>
              </a:r>
              <a:r>
                <a:rPr lang="ar-SA" sz="2399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B Traffic" panose="00000400000000000000" pitchFamily="2" charset="-78"/>
                </a:rPr>
                <a:t> </a:t>
              </a:r>
              <a:r>
                <a:rPr lang="fa-IR" sz="2399" dirty="0">
                  <a:solidFill>
                    <a:prstClr val="black"/>
                  </a:solidFill>
                  <a:latin typeface="Times New Roman" panose="02020603050405020304" pitchFamily="18" charset="0"/>
                  <a:cs typeface="B Traffic" panose="00000400000000000000" pitchFamily="2" charset="-78"/>
                </a:rPr>
                <a:t>وزیر راه و شهرسازی</a:t>
              </a:r>
              <a:endParaRPr lang="en-US" sz="2399" b="1" dirty="0">
                <a:solidFill>
                  <a:prstClr val="black"/>
                </a:solidFill>
                <a:latin typeface="Calibri" panose="020F0502020204030204"/>
                <a:cs typeface="B Zar" pitchFamily="2" charset="-78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CE0100-1A77-CA0A-3041-CE2D19DEA780}"/>
                </a:ext>
              </a:extLst>
            </p:cNvPr>
            <p:cNvSpPr/>
            <p:nvPr/>
          </p:nvSpPr>
          <p:spPr>
            <a:xfrm>
              <a:off x="267575" y="1026450"/>
              <a:ext cx="5056572" cy="5351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F59A75-4EF1-BF57-E392-E5B3FB7BC914}"/>
                </a:ext>
              </a:extLst>
            </p:cNvPr>
            <p:cNvGrpSpPr/>
            <p:nvPr/>
          </p:nvGrpSpPr>
          <p:grpSpPr>
            <a:xfrm>
              <a:off x="5056473" y="1118883"/>
              <a:ext cx="772765" cy="5040232"/>
              <a:chOff x="12769212" y="2459187"/>
              <a:chExt cx="611731" cy="4541187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DD6F3B2-9B10-D537-997F-BA1510A18447}"/>
                  </a:ext>
                </a:extLst>
              </p:cNvPr>
              <p:cNvSpPr/>
              <p:nvPr/>
            </p:nvSpPr>
            <p:spPr>
              <a:xfrm rot="20700000" flipH="1">
                <a:off x="12784726" y="2466029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E13EAF3-D25A-134C-06C5-05E1E5F4C4AB}"/>
                  </a:ext>
                </a:extLst>
              </p:cNvPr>
              <p:cNvSpPr/>
              <p:nvPr/>
            </p:nvSpPr>
            <p:spPr>
              <a:xfrm rot="20700000" flipH="1">
                <a:off x="12780548" y="2972968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8973A64-7698-9D33-762C-EDD784AA5072}"/>
                  </a:ext>
                </a:extLst>
              </p:cNvPr>
              <p:cNvSpPr/>
              <p:nvPr/>
            </p:nvSpPr>
            <p:spPr>
              <a:xfrm rot="20700000" flipH="1">
                <a:off x="12769212" y="3426123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83A0B62-4C11-B713-A128-AC8AF1D4BB66}"/>
                  </a:ext>
                </a:extLst>
              </p:cNvPr>
              <p:cNvSpPr/>
              <p:nvPr/>
            </p:nvSpPr>
            <p:spPr>
              <a:xfrm rot="20700000" flipH="1">
                <a:off x="12773390" y="3914131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C65EBD5-D475-20FC-2F9E-65FB84047778}"/>
                  </a:ext>
                </a:extLst>
              </p:cNvPr>
              <p:cNvSpPr/>
              <p:nvPr/>
            </p:nvSpPr>
            <p:spPr>
              <a:xfrm rot="20700000" flipH="1">
                <a:off x="12769212" y="4421070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9EE8C38-6539-E660-1B15-88BBB6725F19}"/>
                  </a:ext>
                </a:extLst>
              </p:cNvPr>
              <p:cNvSpPr/>
              <p:nvPr/>
            </p:nvSpPr>
            <p:spPr>
              <a:xfrm rot="20700000" flipH="1">
                <a:off x="12773391" y="4874225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FD932D6-BD7A-5C7C-DB66-7CC51248CA87}"/>
                  </a:ext>
                </a:extLst>
              </p:cNvPr>
              <p:cNvSpPr/>
              <p:nvPr/>
            </p:nvSpPr>
            <p:spPr>
              <a:xfrm rot="20700000" flipH="1">
                <a:off x="12777569" y="5362233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57CC0FF-0E84-2AA8-42D4-50782226C187}"/>
                  </a:ext>
                </a:extLst>
              </p:cNvPr>
              <p:cNvSpPr/>
              <p:nvPr/>
            </p:nvSpPr>
            <p:spPr>
              <a:xfrm rot="20700000" flipH="1">
                <a:off x="12773391" y="5869172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C4FD80B-B0E3-E2E9-BF8C-8D4EE49155B8}"/>
                  </a:ext>
                </a:extLst>
              </p:cNvPr>
              <p:cNvSpPr/>
              <p:nvPr/>
            </p:nvSpPr>
            <p:spPr>
              <a:xfrm rot="20700000" flipH="1">
                <a:off x="12777570" y="6322327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7AAE014-819F-BBEE-027F-74D1FC59705D}"/>
                  </a:ext>
                </a:extLst>
              </p:cNvPr>
              <p:cNvSpPr/>
              <p:nvPr/>
            </p:nvSpPr>
            <p:spPr>
              <a:xfrm rot="20700000" flipH="1">
                <a:off x="12781748" y="6810335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538DF6B-217F-4A38-67E3-BC96D005010B}"/>
                  </a:ext>
                </a:extLst>
              </p:cNvPr>
              <p:cNvSpPr/>
              <p:nvPr/>
            </p:nvSpPr>
            <p:spPr>
              <a:xfrm rot="20700000" flipH="1">
                <a:off x="13198063" y="2459187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8097FF6-0342-8145-5BB9-83DFA2CEDBDF}"/>
                  </a:ext>
                </a:extLst>
              </p:cNvPr>
              <p:cNvSpPr/>
              <p:nvPr/>
            </p:nvSpPr>
            <p:spPr>
              <a:xfrm rot="20700000" flipH="1">
                <a:off x="13193885" y="2966126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6B291DD-ECAC-1F1E-1058-254F1FBDD999}"/>
                  </a:ext>
                </a:extLst>
              </p:cNvPr>
              <p:cNvSpPr/>
              <p:nvPr/>
            </p:nvSpPr>
            <p:spPr>
              <a:xfrm rot="20700000" flipH="1">
                <a:off x="13149299" y="3419281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093C83A-A892-46EC-1CBD-04C46B8BB25F}"/>
                  </a:ext>
                </a:extLst>
              </p:cNvPr>
              <p:cNvSpPr/>
              <p:nvPr/>
            </p:nvSpPr>
            <p:spPr>
              <a:xfrm rot="20700000" flipH="1">
                <a:off x="13153477" y="3907289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B47719A-CF59-FAC4-829B-EBB5CAB8555F}"/>
                  </a:ext>
                </a:extLst>
              </p:cNvPr>
              <p:cNvSpPr/>
              <p:nvPr/>
            </p:nvSpPr>
            <p:spPr>
              <a:xfrm rot="20700000" flipH="1">
                <a:off x="13149299" y="4414228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3721112-F782-7B15-98F2-A39332495AC7}"/>
                  </a:ext>
                </a:extLst>
              </p:cNvPr>
              <p:cNvSpPr/>
              <p:nvPr/>
            </p:nvSpPr>
            <p:spPr>
              <a:xfrm rot="20700000" flipH="1">
                <a:off x="13153478" y="4867383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0E2AB90-9BC0-5F84-8A7A-8C3D697F9E09}"/>
                  </a:ext>
                </a:extLst>
              </p:cNvPr>
              <p:cNvSpPr/>
              <p:nvPr/>
            </p:nvSpPr>
            <p:spPr>
              <a:xfrm rot="20700000" flipH="1">
                <a:off x="13157656" y="5355391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707A2E9-A3EE-21EB-BB67-161E52C1869A}"/>
                  </a:ext>
                </a:extLst>
              </p:cNvPr>
              <p:cNvSpPr/>
              <p:nvPr/>
            </p:nvSpPr>
            <p:spPr>
              <a:xfrm rot="20700000" flipH="1">
                <a:off x="13153478" y="5862330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F6D4193-7902-7861-31AB-C46FF183EC05}"/>
                  </a:ext>
                </a:extLst>
              </p:cNvPr>
              <p:cNvSpPr/>
              <p:nvPr/>
            </p:nvSpPr>
            <p:spPr>
              <a:xfrm rot="20700000" flipH="1">
                <a:off x="13157657" y="6315485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54B8CC2-C8E7-A123-DBAA-53FE4E5DB5C0}"/>
                  </a:ext>
                </a:extLst>
              </p:cNvPr>
              <p:cNvSpPr/>
              <p:nvPr/>
            </p:nvSpPr>
            <p:spPr>
              <a:xfrm rot="20700000" flipH="1">
                <a:off x="13142442" y="6817494"/>
                <a:ext cx="182880" cy="18288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4" name="Diamond 83">
                <a:extLst>
                  <a:ext uri="{FF2B5EF4-FFF2-40B4-BE49-F238E27FC236}">
                    <a16:creationId xmlns:a16="http://schemas.microsoft.com/office/drawing/2014/main" id="{5E227356-8E1F-9AEF-E0B6-82DAE8869B3F}"/>
                  </a:ext>
                </a:extLst>
              </p:cNvPr>
              <p:cNvSpPr/>
              <p:nvPr/>
            </p:nvSpPr>
            <p:spPr>
              <a:xfrm flipH="1">
                <a:off x="12860653" y="2518623"/>
                <a:ext cx="428851" cy="64008"/>
              </a:xfrm>
              <a:prstGeom prst="diamond">
                <a:avLst/>
              </a:prstGeom>
              <a:gradFill flip="none" rotWithShape="1">
                <a:gsLst>
                  <a:gs pos="9000">
                    <a:sysClr val="windowText" lastClr="000000"/>
                  </a:gs>
                  <a:gs pos="50000">
                    <a:sysClr val="windowText" lastClr="000000">
                      <a:tint val="44500"/>
                      <a:satMod val="160000"/>
                      <a:lumMod val="23000"/>
                      <a:lumOff val="77000"/>
                    </a:sysClr>
                  </a:gs>
                  <a:gs pos="92000">
                    <a:sysClr val="windowText" lastClr="00000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" name="Diamond 84">
                <a:extLst>
                  <a:ext uri="{FF2B5EF4-FFF2-40B4-BE49-F238E27FC236}">
                    <a16:creationId xmlns:a16="http://schemas.microsoft.com/office/drawing/2014/main" id="{DDBEED34-DE54-4BBC-2CA5-8F02EA713275}"/>
                  </a:ext>
                </a:extLst>
              </p:cNvPr>
              <p:cNvSpPr/>
              <p:nvPr/>
            </p:nvSpPr>
            <p:spPr>
              <a:xfrm flipH="1">
                <a:off x="12860653" y="3022649"/>
                <a:ext cx="428851" cy="64008"/>
              </a:xfrm>
              <a:prstGeom prst="diamond">
                <a:avLst/>
              </a:prstGeom>
              <a:gradFill flip="none" rotWithShape="1">
                <a:gsLst>
                  <a:gs pos="9000">
                    <a:sysClr val="windowText" lastClr="000000"/>
                  </a:gs>
                  <a:gs pos="50000">
                    <a:sysClr val="windowText" lastClr="000000">
                      <a:tint val="44500"/>
                      <a:satMod val="160000"/>
                      <a:lumMod val="23000"/>
                      <a:lumOff val="77000"/>
                    </a:sysClr>
                  </a:gs>
                  <a:gs pos="92000">
                    <a:sysClr val="windowText" lastClr="00000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" name="Diamond 85">
                <a:extLst>
                  <a:ext uri="{FF2B5EF4-FFF2-40B4-BE49-F238E27FC236}">
                    <a16:creationId xmlns:a16="http://schemas.microsoft.com/office/drawing/2014/main" id="{CDA12887-7D65-EA4B-229B-E5B77B202D30}"/>
                  </a:ext>
                </a:extLst>
              </p:cNvPr>
              <p:cNvSpPr/>
              <p:nvPr/>
            </p:nvSpPr>
            <p:spPr>
              <a:xfrm flipH="1">
                <a:off x="12860653" y="3496195"/>
                <a:ext cx="428851" cy="64008"/>
              </a:xfrm>
              <a:prstGeom prst="diamond">
                <a:avLst/>
              </a:prstGeom>
              <a:gradFill flip="none" rotWithShape="1">
                <a:gsLst>
                  <a:gs pos="9000">
                    <a:sysClr val="windowText" lastClr="000000"/>
                  </a:gs>
                  <a:gs pos="50000">
                    <a:sysClr val="windowText" lastClr="000000">
                      <a:tint val="44500"/>
                      <a:satMod val="160000"/>
                      <a:lumMod val="23000"/>
                      <a:lumOff val="77000"/>
                    </a:sysClr>
                  </a:gs>
                  <a:gs pos="92000">
                    <a:sysClr val="windowText" lastClr="00000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Diamond 86">
                <a:extLst>
                  <a:ext uri="{FF2B5EF4-FFF2-40B4-BE49-F238E27FC236}">
                    <a16:creationId xmlns:a16="http://schemas.microsoft.com/office/drawing/2014/main" id="{EA12CA63-44EE-E93F-D31B-86876B02A5D1}"/>
                  </a:ext>
                </a:extLst>
              </p:cNvPr>
              <p:cNvSpPr/>
              <p:nvPr/>
            </p:nvSpPr>
            <p:spPr>
              <a:xfrm flipH="1">
                <a:off x="12860653" y="3969741"/>
                <a:ext cx="428851" cy="64008"/>
              </a:xfrm>
              <a:prstGeom prst="diamond">
                <a:avLst/>
              </a:prstGeom>
              <a:gradFill flip="none" rotWithShape="1">
                <a:gsLst>
                  <a:gs pos="9000">
                    <a:sysClr val="windowText" lastClr="000000"/>
                  </a:gs>
                  <a:gs pos="50000">
                    <a:sysClr val="windowText" lastClr="000000">
                      <a:tint val="44500"/>
                      <a:satMod val="160000"/>
                      <a:lumMod val="23000"/>
                      <a:lumOff val="77000"/>
                    </a:sysClr>
                  </a:gs>
                  <a:gs pos="92000">
                    <a:sysClr val="windowText" lastClr="00000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" name="Diamond 87">
                <a:extLst>
                  <a:ext uri="{FF2B5EF4-FFF2-40B4-BE49-F238E27FC236}">
                    <a16:creationId xmlns:a16="http://schemas.microsoft.com/office/drawing/2014/main" id="{B3CB59A3-E371-AA0A-47FC-6365C1B0DCD6}"/>
                  </a:ext>
                </a:extLst>
              </p:cNvPr>
              <p:cNvSpPr/>
              <p:nvPr/>
            </p:nvSpPr>
            <p:spPr>
              <a:xfrm flipH="1">
                <a:off x="12860653" y="4458527"/>
                <a:ext cx="428851" cy="64008"/>
              </a:xfrm>
              <a:prstGeom prst="diamond">
                <a:avLst/>
              </a:prstGeom>
              <a:gradFill flip="none" rotWithShape="1">
                <a:gsLst>
                  <a:gs pos="9000">
                    <a:sysClr val="windowText" lastClr="000000"/>
                  </a:gs>
                  <a:gs pos="50000">
                    <a:sysClr val="windowText" lastClr="000000">
                      <a:tint val="44500"/>
                      <a:satMod val="160000"/>
                      <a:lumMod val="23000"/>
                      <a:lumOff val="77000"/>
                    </a:sysClr>
                  </a:gs>
                  <a:gs pos="92000">
                    <a:sysClr val="windowText" lastClr="00000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9" name="Diamond 88">
                <a:extLst>
                  <a:ext uri="{FF2B5EF4-FFF2-40B4-BE49-F238E27FC236}">
                    <a16:creationId xmlns:a16="http://schemas.microsoft.com/office/drawing/2014/main" id="{8CDF4459-97C5-01E9-F3AD-93562B6F8838}"/>
                  </a:ext>
                </a:extLst>
              </p:cNvPr>
              <p:cNvSpPr/>
              <p:nvPr/>
            </p:nvSpPr>
            <p:spPr>
              <a:xfrm flipH="1">
                <a:off x="12860653" y="4932073"/>
                <a:ext cx="428851" cy="64008"/>
              </a:xfrm>
              <a:prstGeom prst="diamond">
                <a:avLst/>
              </a:prstGeom>
              <a:gradFill flip="none" rotWithShape="1">
                <a:gsLst>
                  <a:gs pos="9000">
                    <a:sysClr val="windowText" lastClr="000000"/>
                  </a:gs>
                  <a:gs pos="50000">
                    <a:sysClr val="windowText" lastClr="000000">
                      <a:tint val="44500"/>
                      <a:satMod val="160000"/>
                      <a:lumMod val="23000"/>
                      <a:lumOff val="77000"/>
                    </a:sysClr>
                  </a:gs>
                  <a:gs pos="92000">
                    <a:sysClr val="windowText" lastClr="00000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Diamond 89">
                <a:extLst>
                  <a:ext uri="{FF2B5EF4-FFF2-40B4-BE49-F238E27FC236}">
                    <a16:creationId xmlns:a16="http://schemas.microsoft.com/office/drawing/2014/main" id="{01EFFAC5-BFD1-6583-874E-34B76774F286}"/>
                  </a:ext>
                </a:extLst>
              </p:cNvPr>
              <p:cNvSpPr/>
              <p:nvPr/>
            </p:nvSpPr>
            <p:spPr>
              <a:xfrm flipH="1">
                <a:off x="12860653" y="5405619"/>
                <a:ext cx="428851" cy="64008"/>
              </a:xfrm>
              <a:prstGeom prst="diamond">
                <a:avLst/>
              </a:prstGeom>
              <a:gradFill flip="none" rotWithShape="1">
                <a:gsLst>
                  <a:gs pos="9000">
                    <a:sysClr val="windowText" lastClr="000000"/>
                  </a:gs>
                  <a:gs pos="50000">
                    <a:sysClr val="windowText" lastClr="000000">
                      <a:tint val="44500"/>
                      <a:satMod val="160000"/>
                      <a:lumMod val="23000"/>
                      <a:lumOff val="77000"/>
                    </a:sysClr>
                  </a:gs>
                  <a:gs pos="92000">
                    <a:sysClr val="windowText" lastClr="00000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" name="Diamond 90">
                <a:extLst>
                  <a:ext uri="{FF2B5EF4-FFF2-40B4-BE49-F238E27FC236}">
                    <a16:creationId xmlns:a16="http://schemas.microsoft.com/office/drawing/2014/main" id="{BAA791B5-1628-A295-8984-EE19098D4D99}"/>
                  </a:ext>
                </a:extLst>
              </p:cNvPr>
              <p:cNvSpPr/>
              <p:nvPr/>
            </p:nvSpPr>
            <p:spPr>
              <a:xfrm flipH="1">
                <a:off x="12860653" y="5921766"/>
                <a:ext cx="428851" cy="64008"/>
              </a:xfrm>
              <a:prstGeom prst="diamond">
                <a:avLst/>
              </a:prstGeom>
              <a:gradFill flip="none" rotWithShape="1">
                <a:gsLst>
                  <a:gs pos="9000">
                    <a:sysClr val="windowText" lastClr="000000"/>
                  </a:gs>
                  <a:gs pos="50000">
                    <a:sysClr val="windowText" lastClr="000000">
                      <a:tint val="44500"/>
                      <a:satMod val="160000"/>
                      <a:lumMod val="23000"/>
                      <a:lumOff val="77000"/>
                    </a:sysClr>
                  </a:gs>
                  <a:gs pos="92000">
                    <a:sysClr val="windowText" lastClr="00000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2" name="Diamond 91">
                <a:extLst>
                  <a:ext uri="{FF2B5EF4-FFF2-40B4-BE49-F238E27FC236}">
                    <a16:creationId xmlns:a16="http://schemas.microsoft.com/office/drawing/2014/main" id="{EF482A66-C2EB-E4A4-7B3A-A596AE5C84FA}"/>
                  </a:ext>
                </a:extLst>
              </p:cNvPr>
              <p:cNvSpPr/>
              <p:nvPr/>
            </p:nvSpPr>
            <p:spPr>
              <a:xfrm flipH="1">
                <a:off x="12860653" y="6384573"/>
                <a:ext cx="428851" cy="64008"/>
              </a:xfrm>
              <a:prstGeom prst="diamond">
                <a:avLst/>
              </a:prstGeom>
              <a:gradFill flip="none" rotWithShape="1">
                <a:gsLst>
                  <a:gs pos="9000">
                    <a:sysClr val="windowText" lastClr="000000"/>
                  </a:gs>
                  <a:gs pos="50000">
                    <a:sysClr val="windowText" lastClr="000000">
                      <a:tint val="44500"/>
                      <a:satMod val="160000"/>
                      <a:lumMod val="23000"/>
                      <a:lumOff val="77000"/>
                    </a:sysClr>
                  </a:gs>
                  <a:gs pos="92000">
                    <a:sysClr val="windowText" lastClr="00000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3" name="Diamond 92">
                <a:extLst>
                  <a:ext uri="{FF2B5EF4-FFF2-40B4-BE49-F238E27FC236}">
                    <a16:creationId xmlns:a16="http://schemas.microsoft.com/office/drawing/2014/main" id="{C6826DC6-DCF3-0827-F078-1F07C0971172}"/>
                  </a:ext>
                </a:extLst>
              </p:cNvPr>
              <p:cNvSpPr/>
              <p:nvPr/>
            </p:nvSpPr>
            <p:spPr>
              <a:xfrm flipH="1">
                <a:off x="12808003" y="6869473"/>
                <a:ext cx="428851" cy="64008"/>
              </a:xfrm>
              <a:prstGeom prst="diamond">
                <a:avLst/>
              </a:prstGeom>
              <a:gradFill flip="none" rotWithShape="1">
                <a:gsLst>
                  <a:gs pos="9000">
                    <a:sysClr val="windowText" lastClr="000000"/>
                  </a:gs>
                  <a:gs pos="50000">
                    <a:sysClr val="windowText" lastClr="000000">
                      <a:tint val="44500"/>
                      <a:satMod val="160000"/>
                      <a:lumMod val="23000"/>
                      <a:lumOff val="77000"/>
                    </a:sysClr>
                  </a:gs>
                  <a:gs pos="92000">
                    <a:sysClr val="windowText" lastClr="00000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933">
                  <a:defRPr/>
                </a:pPr>
                <a:endParaRPr lang="en-US" sz="1799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EF20F5-9F2D-5C9F-88D7-BE1B63192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916" y="2044971"/>
              <a:ext cx="4067564" cy="2118327"/>
            </a:xfrm>
            <a:prstGeom prst="rect">
              <a:avLst/>
            </a:prstGeom>
          </p:spPr>
        </p:pic>
        <p:pic>
          <p:nvPicPr>
            <p:cNvPr id="9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373C2711-CA2C-33E1-0650-14DF54232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088" y="2665950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991F73-84C9-DAE7-D411-895B27487B22}"/>
                </a:ext>
              </a:extLst>
            </p:cNvPr>
            <p:cNvSpPr txBox="1"/>
            <p:nvPr/>
          </p:nvSpPr>
          <p:spPr>
            <a:xfrm>
              <a:off x="682116" y="1605947"/>
              <a:ext cx="416064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126" rtl="1"/>
              <a:r>
                <a:rPr lang="fa-IR" sz="1799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حوزه وظایف و اختیارات شرکت راه آهن</a:t>
              </a:r>
              <a:endParaRPr lang="en-US" sz="1799" b="1" dirty="0">
                <a:solidFill>
                  <a:prstClr val="black"/>
                </a:solidFill>
                <a:latin typeface="Calibri" panose="020F0502020204030204"/>
                <a:cs typeface="B Zar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E757CA-C65A-7FAF-C9FF-AC65430CFFEF}"/>
                </a:ext>
              </a:extLst>
            </p:cNvPr>
            <p:cNvSpPr txBox="1"/>
            <p:nvPr/>
          </p:nvSpPr>
          <p:spPr>
            <a:xfrm>
              <a:off x="5933821" y="4385905"/>
              <a:ext cx="561058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126" rtl="1"/>
              <a:r>
                <a:rPr lang="ar-SA" sz="2399" dirty="0">
                  <a:solidFill>
                    <a:prstClr val="black"/>
                  </a:solidFill>
                  <a:latin typeface="Times New Roman" panose="02020603050405020304" pitchFamily="18" charset="0"/>
                  <a:cs typeface="B Traffic" panose="00000400000000000000" pitchFamily="2" charset="-78"/>
                </a:rPr>
                <a:t>تهیه و ابلاغ شرایط و دستورالعمل‌‌های فنی و ایمنی مرتبط با سیر و حرکت وسایل نقلیه ریلی</a:t>
              </a:r>
              <a:r>
                <a:rPr lang="fa-IR" sz="2399" dirty="0">
                  <a:solidFill>
                    <a:prstClr val="black"/>
                  </a:solidFill>
                  <a:latin typeface="Times New Roman" panose="02020603050405020304" pitchFamily="18" charset="0"/>
                  <a:cs typeface="B Traffic" panose="00000400000000000000" pitchFamily="2" charset="-78"/>
                </a:rPr>
                <a:t> </a:t>
              </a:r>
            </a:p>
            <a:p>
              <a:pPr algn="r" defTabSz="914126" rtl="1"/>
              <a:r>
                <a:rPr lang="fa-IR" sz="2399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مستند قانونی:‌ </a:t>
              </a:r>
              <a:r>
                <a:rPr lang="fa-IR" sz="2399" dirty="0">
                  <a:solidFill>
                    <a:prstClr val="black"/>
                  </a:solidFill>
                  <a:latin typeface="Times New Roman" panose="02020603050405020304" pitchFamily="18" charset="0"/>
                  <a:cs typeface="B Traffic" panose="00000400000000000000" pitchFamily="2" charset="-78"/>
                </a:rPr>
                <a:t>ماده 2 ق. د.</a:t>
              </a:r>
            </a:p>
            <a:p>
              <a:pPr algn="r" defTabSz="914126" rtl="1"/>
              <a:r>
                <a:rPr lang="fa-IR" sz="2399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cs typeface="B Traffic" panose="00000400000000000000" pitchFamily="2" charset="-78"/>
                </a:rPr>
                <a:t>مرجع تدوین و ابلاغ: </a:t>
              </a:r>
              <a:r>
                <a:rPr lang="fa-IR" sz="2399" dirty="0">
                  <a:solidFill>
                    <a:prstClr val="black"/>
                  </a:solidFill>
                  <a:latin typeface="Times New Roman" panose="02020603050405020304" pitchFamily="18" charset="0"/>
                  <a:cs typeface="B Traffic" panose="00000400000000000000" pitchFamily="2" charset="-78"/>
                </a:rPr>
                <a:t>هیات مدیره راه آهن</a:t>
              </a:r>
              <a:endParaRPr lang="en-US" sz="23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endParaRPr>
            </a:p>
          </p:txBody>
        </p:sp>
        <p:pic>
          <p:nvPicPr>
            <p:cNvPr id="13" name="Picture 4" descr="Tick PNG - Tick Mark Symbol Transparent Pictures, Free Download - Free  Transparent PNG Logos">
              <a:extLst>
                <a:ext uri="{FF2B5EF4-FFF2-40B4-BE49-F238E27FC236}">
                  <a16:creationId xmlns:a16="http://schemas.microsoft.com/office/drawing/2014/main" id="{EACC5FFC-E377-6FB1-285A-0D07D6CAE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39" y="2683735"/>
              <a:ext cx="313922" cy="31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D71CF6-C797-C120-7561-C38C9FAD0C08}"/>
                </a:ext>
              </a:extLst>
            </p:cNvPr>
            <p:cNvSpPr txBox="1"/>
            <p:nvPr/>
          </p:nvSpPr>
          <p:spPr>
            <a:xfrm>
              <a:off x="574936" y="4857297"/>
              <a:ext cx="4059187" cy="1200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 defTabSz="914126" rtl="1"/>
              <a:r>
                <a:rPr lang="fa-IR" sz="1799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نکته 1</a:t>
              </a:r>
              <a:r>
                <a:rPr lang="fa-IR" sz="1799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: </a:t>
              </a:r>
              <a:r>
                <a:rPr lang="ar-SA" sz="1799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امر</a:t>
              </a:r>
              <a:r>
                <a:rPr lang="ar-SA" sz="1799" dirty="0">
                  <a:solidFill>
                    <a:prstClr val="black"/>
                  </a:solidFill>
                  <a:latin typeface="Calibri" panose="020F0502020204030204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r>
                <a:rPr lang="fa-IR" sz="1799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نظ</a:t>
              </a:r>
              <a:r>
                <a:rPr lang="ar-SA" sz="1799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ارت بر فعالیت شرکت ها نیز </a:t>
              </a:r>
              <a:br>
                <a:rPr lang="fa-IR" sz="1799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</a:br>
              <a:r>
                <a:rPr lang="ar-SA" sz="1799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Traffic" panose="00000400000000000000" pitchFamily="2" charset="-78"/>
                </a:rPr>
                <a:t>نمی بایستی به جز امور ایمنی، ظرفیت شبکه و روابط مالی، هیچیک از فعالیت های دیگر را دربر گیرد. </a:t>
              </a:r>
              <a:endParaRPr lang="en-US" sz="1799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845CAB7-088D-BD40-4081-959DAAA9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0207"/>
            <a:ext cx="10512862" cy="756342"/>
          </a:xfrm>
        </p:spPr>
        <p:txBody>
          <a:bodyPr>
            <a:normAutofit/>
          </a:bodyPr>
          <a:lstStyle/>
          <a:p>
            <a:pPr algn="ctr"/>
            <a:r>
              <a:rPr lang="ar-SA" sz="3599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اختیارات و مسئولیت های</a:t>
            </a:r>
            <a:r>
              <a:rPr lang="fa-IR" sz="3599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قانونی راه آهن</a:t>
            </a:r>
            <a:endParaRPr lang="en-US" sz="3599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312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7E21B4E5-FD81-AE02-2986-257AF4EB91D8}"/>
              </a:ext>
            </a:extLst>
          </p:cNvPr>
          <p:cNvSpPr/>
          <p:nvPr/>
        </p:nvSpPr>
        <p:spPr>
          <a:xfrm flipV="1">
            <a:off x="-1" y="893"/>
            <a:ext cx="12188825" cy="1011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1439" y="1020207"/>
            <a:ext cx="645559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5775" y="1165733"/>
            <a:ext cx="5662119" cy="193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914126" rtl="1"/>
            <a:r>
              <a:rPr lang="fa-IR" sz="23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نظارت بر اجرای دستورالعمل های فنی و ایمنی مرتبط با سیر و حرکت وسایل نقلیه ریلی توسط شرکت راه آهن</a:t>
            </a:r>
          </a:p>
          <a:p>
            <a:pPr algn="just" defTabSz="914126" rtl="1"/>
            <a:r>
              <a:rPr lang="fa-IR" sz="23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مستند قانونی: </a:t>
            </a:r>
            <a:r>
              <a:rPr lang="fa-IR" sz="23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ماده 2 ق. د. </a:t>
            </a:r>
          </a:p>
          <a:p>
            <a:pPr algn="just" defTabSz="914126" rtl="1"/>
            <a:r>
              <a:rPr lang="fa-IR" sz="23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مرجع نظارت بر اجرا: </a:t>
            </a:r>
            <a:r>
              <a:rPr lang="fa-IR" sz="23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شرکت راه آهن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CE0100-1A77-CA0A-3041-CE2D19DEA780}"/>
              </a:ext>
            </a:extLst>
          </p:cNvPr>
          <p:cNvSpPr/>
          <p:nvPr/>
        </p:nvSpPr>
        <p:spPr>
          <a:xfrm>
            <a:off x="267505" y="1027076"/>
            <a:ext cx="5055255" cy="5350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F59A75-4EF1-BF57-E392-E5B3FB7BC914}"/>
              </a:ext>
            </a:extLst>
          </p:cNvPr>
          <p:cNvGrpSpPr/>
          <p:nvPr/>
        </p:nvGrpSpPr>
        <p:grpSpPr>
          <a:xfrm>
            <a:off x="5055156" y="1119485"/>
            <a:ext cx="772564" cy="5038919"/>
            <a:chOff x="12769212" y="2459187"/>
            <a:chExt cx="611731" cy="454118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D6F3B2-9B10-D537-997F-BA1510A18447}"/>
                </a:ext>
              </a:extLst>
            </p:cNvPr>
            <p:cNvSpPr/>
            <p:nvPr/>
          </p:nvSpPr>
          <p:spPr>
            <a:xfrm rot="20700000" flipH="1">
              <a:off x="12784726" y="246602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13EAF3-D25A-134C-06C5-05E1E5F4C4AB}"/>
                </a:ext>
              </a:extLst>
            </p:cNvPr>
            <p:cNvSpPr/>
            <p:nvPr/>
          </p:nvSpPr>
          <p:spPr>
            <a:xfrm rot="20700000" flipH="1">
              <a:off x="12780548" y="297296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8973A64-7698-9D33-762C-EDD784AA5072}"/>
                </a:ext>
              </a:extLst>
            </p:cNvPr>
            <p:cNvSpPr/>
            <p:nvPr/>
          </p:nvSpPr>
          <p:spPr>
            <a:xfrm rot="20700000" flipH="1">
              <a:off x="12769212" y="342612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3A0B62-4C11-B713-A128-AC8AF1D4BB66}"/>
                </a:ext>
              </a:extLst>
            </p:cNvPr>
            <p:cNvSpPr/>
            <p:nvPr/>
          </p:nvSpPr>
          <p:spPr>
            <a:xfrm rot="20700000" flipH="1">
              <a:off x="12773390" y="391413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C65EBD5-D475-20FC-2F9E-65FB84047778}"/>
                </a:ext>
              </a:extLst>
            </p:cNvPr>
            <p:cNvSpPr/>
            <p:nvPr/>
          </p:nvSpPr>
          <p:spPr>
            <a:xfrm rot="20700000" flipH="1">
              <a:off x="12769212" y="442107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EE8C38-6539-E660-1B15-88BBB6725F19}"/>
                </a:ext>
              </a:extLst>
            </p:cNvPr>
            <p:cNvSpPr/>
            <p:nvPr/>
          </p:nvSpPr>
          <p:spPr>
            <a:xfrm rot="20700000" flipH="1">
              <a:off x="12773391" y="487422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D932D6-BD7A-5C7C-DB66-7CC51248CA87}"/>
                </a:ext>
              </a:extLst>
            </p:cNvPr>
            <p:cNvSpPr/>
            <p:nvPr/>
          </p:nvSpPr>
          <p:spPr>
            <a:xfrm rot="20700000" flipH="1">
              <a:off x="12777569" y="536223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7CC0FF-0E84-2AA8-42D4-50782226C187}"/>
                </a:ext>
              </a:extLst>
            </p:cNvPr>
            <p:cNvSpPr/>
            <p:nvPr/>
          </p:nvSpPr>
          <p:spPr>
            <a:xfrm rot="20700000" flipH="1">
              <a:off x="12773391" y="5869172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C4FD80B-B0E3-E2E9-BF8C-8D4EE49155B8}"/>
                </a:ext>
              </a:extLst>
            </p:cNvPr>
            <p:cNvSpPr/>
            <p:nvPr/>
          </p:nvSpPr>
          <p:spPr>
            <a:xfrm rot="20700000" flipH="1">
              <a:off x="12777570" y="632232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AAE014-819F-BBEE-027F-74D1FC59705D}"/>
                </a:ext>
              </a:extLst>
            </p:cNvPr>
            <p:cNvSpPr/>
            <p:nvPr/>
          </p:nvSpPr>
          <p:spPr>
            <a:xfrm rot="20700000" flipH="1">
              <a:off x="12781748" y="681033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38DF6B-217F-4A38-67E3-BC96D005010B}"/>
                </a:ext>
              </a:extLst>
            </p:cNvPr>
            <p:cNvSpPr/>
            <p:nvPr/>
          </p:nvSpPr>
          <p:spPr>
            <a:xfrm rot="20700000" flipH="1">
              <a:off x="13198063" y="2459187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8097FF6-0342-8145-5BB9-83DFA2CEDBDF}"/>
                </a:ext>
              </a:extLst>
            </p:cNvPr>
            <p:cNvSpPr/>
            <p:nvPr/>
          </p:nvSpPr>
          <p:spPr>
            <a:xfrm rot="20700000" flipH="1">
              <a:off x="13193885" y="2966126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6B291DD-ECAC-1F1E-1058-254F1FBDD999}"/>
                </a:ext>
              </a:extLst>
            </p:cNvPr>
            <p:cNvSpPr/>
            <p:nvPr/>
          </p:nvSpPr>
          <p:spPr>
            <a:xfrm rot="20700000" flipH="1">
              <a:off x="13149299" y="341928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93C83A-A892-46EC-1CBD-04C46B8BB25F}"/>
                </a:ext>
              </a:extLst>
            </p:cNvPr>
            <p:cNvSpPr/>
            <p:nvPr/>
          </p:nvSpPr>
          <p:spPr>
            <a:xfrm rot="20700000" flipH="1">
              <a:off x="13153477" y="3907289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B47719A-CF59-FAC4-829B-EBB5CAB8555F}"/>
                </a:ext>
              </a:extLst>
            </p:cNvPr>
            <p:cNvSpPr/>
            <p:nvPr/>
          </p:nvSpPr>
          <p:spPr>
            <a:xfrm rot="20700000" flipH="1">
              <a:off x="13149299" y="4414228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721112-F782-7B15-98F2-A39332495AC7}"/>
                </a:ext>
              </a:extLst>
            </p:cNvPr>
            <p:cNvSpPr/>
            <p:nvPr/>
          </p:nvSpPr>
          <p:spPr>
            <a:xfrm rot="20700000" flipH="1">
              <a:off x="13153478" y="4867383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0E2AB90-9BC0-5F84-8A7A-8C3D697F9E09}"/>
                </a:ext>
              </a:extLst>
            </p:cNvPr>
            <p:cNvSpPr/>
            <p:nvPr/>
          </p:nvSpPr>
          <p:spPr>
            <a:xfrm rot="20700000" flipH="1">
              <a:off x="13157656" y="5355391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07A2E9-A3EE-21EB-BB67-161E52C1869A}"/>
                </a:ext>
              </a:extLst>
            </p:cNvPr>
            <p:cNvSpPr/>
            <p:nvPr/>
          </p:nvSpPr>
          <p:spPr>
            <a:xfrm rot="20700000" flipH="1">
              <a:off x="13153478" y="5862330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F6D4193-7902-7861-31AB-C46FF183EC05}"/>
                </a:ext>
              </a:extLst>
            </p:cNvPr>
            <p:cNvSpPr/>
            <p:nvPr/>
          </p:nvSpPr>
          <p:spPr>
            <a:xfrm rot="20700000" flipH="1">
              <a:off x="13157657" y="6315485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4B8CC2-C8E7-A123-DBAA-53FE4E5DB5C0}"/>
                </a:ext>
              </a:extLst>
            </p:cNvPr>
            <p:cNvSpPr/>
            <p:nvPr/>
          </p:nvSpPr>
          <p:spPr>
            <a:xfrm rot="20700000" flipH="1">
              <a:off x="13142442" y="6817494"/>
              <a:ext cx="182880" cy="18288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5E227356-8E1F-9AEF-E0B6-82DAE8869B3F}"/>
                </a:ext>
              </a:extLst>
            </p:cNvPr>
            <p:cNvSpPr/>
            <p:nvPr/>
          </p:nvSpPr>
          <p:spPr>
            <a:xfrm flipH="1">
              <a:off x="12860653" y="251862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DDBEED34-DE54-4BBC-2CA5-8F02EA713275}"/>
                </a:ext>
              </a:extLst>
            </p:cNvPr>
            <p:cNvSpPr/>
            <p:nvPr/>
          </p:nvSpPr>
          <p:spPr>
            <a:xfrm flipH="1">
              <a:off x="12860653" y="302264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Diamond 85">
              <a:extLst>
                <a:ext uri="{FF2B5EF4-FFF2-40B4-BE49-F238E27FC236}">
                  <a16:creationId xmlns:a16="http://schemas.microsoft.com/office/drawing/2014/main" id="{CDA12887-7D65-EA4B-229B-E5B77B202D30}"/>
                </a:ext>
              </a:extLst>
            </p:cNvPr>
            <p:cNvSpPr/>
            <p:nvPr/>
          </p:nvSpPr>
          <p:spPr>
            <a:xfrm flipH="1">
              <a:off x="12860653" y="3496195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EA12CA63-44EE-E93F-D31B-86876B02A5D1}"/>
                </a:ext>
              </a:extLst>
            </p:cNvPr>
            <p:cNvSpPr/>
            <p:nvPr/>
          </p:nvSpPr>
          <p:spPr>
            <a:xfrm flipH="1">
              <a:off x="12860653" y="3969741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B3CB59A3-E371-AA0A-47FC-6365C1B0DCD6}"/>
                </a:ext>
              </a:extLst>
            </p:cNvPr>
            <p:cNvSpPr/>
            <p:nvPr/>
          </p:nvSpPr>
          <p:spPr>
            <a:xfrm flipH="1">
              <a:off x="12860653" y="4458527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8CDF4459-97C5-01E9-F3AD-93562B6F8838}"/>
                </a:ext>
              </a:extLst>
            </p:cNvPr>
            <p:cNvSpPr/>
            <p:nvPr/>
          </p:nvSpPr>
          <p:spPr>
            <a:xfrm flipH="1">
              <a:off x="12860653" y="49320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01EFFAC5-BFD1-6583-874E-34B76774F286}"/>
                </a:ext>
              </a:extLst>
            </p:cNvPr>
            <p:cNvSpPr/>
            <p:nvPr/>
          </p:nvSpPr>
          <p:spPr>
            <a:xfrm flipH="1">
              <a:off x="12860653" y="5405619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Diamond 90">
              <a:extLst>
                <a:ext uri="{FF2B5EF4-FFF2-40B4-BE49-F238E27FC236}">
                  <a16:creationId xmlns:a16="http://schemas.microsoft.com/office/drawing/2014/main" id="{BAA791B5-1628-A295-8984-EE19098D4D99}"/>
                </a:ext>
              </a:extLst>
            </p:cNvPr>
            <p:cNvSpPr/>
            <p:nvPr/>
          </p:nvSpPr>
          <p:spPr>
            <a:xfrm flipH="1">
              <a:off x="12860653" y="5921766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EF482A66-C2EB-E4A4-7B3A-A596AE5C84FA}"/>
                </a:ext>
              </a:extLst>
            </p:cNvPr>
            <p:cNvSpPr/>
            <p:nvPr/>
          </p:nvSpPr>
          <p:spPr>
            <a:xfrm flipH="1">
              <a:off x="12860653" y="63845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C6826DC6-DCF3-0827-F078-1F07C0971172}"/>
                </a:ext>
              </a:extLst>
            </p:cNvPr>
            <p:cNvSpPr/>
            <p:nvPr/>
          </p:nvSpPr>
          <p:spPr>
            <a:xfrm flipH="1">
              <a:off x="12808003" y="6869473"/>
              <a:ext cx="428851" cy="64008"/>
            </a:xfrm>
            <a:prstGeom prst="diamond">
              <a:avLst/>
            </a:prstGeom>
            <a:gradFill flip="none" rotWithShape="1">
              <a:gsLst>
                <a:gs pos="9000">
                  <a:sysClr val="windowText" lastClr="000000"/>
                </a:gs>
                <a:gs pos="50000">
                  <a:sysClr val="windowText" lastClr="000000">
                    <a:tint val="44500"/>
                    <a:satMod val="160000"/>
                    <a:lumMod val="23000"/>
                    <a:lumOff val="77000"/>
                  </a:sysClr>
                </a:gs>
                <a:gs pos="9200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6933">
                <a:defRPr/>
              </a:pPr>
              <a:endParaRPr lang="en-US" sz="1799" kern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FEF20F5-9F2D-5C9F-88D7-BE1B63192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32" y="1990168"/>
            <a:ext cx="4172429" cy="2172939"/>
          </a:xfrm>
          <a:prstGeom prst="rect">
            <a:avLst/>
          </a:prstGeom>
        </p:spPr>
      </p:pic>
      <p:pic>
        <p:nvPicPr>
          <p:cNvPr id="9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373C2711-CA2C-33E1-0650-14DF54232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46" y="2666149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991F73-84C9-DAE7-D411-895B27487B22}"/>
              </a:ext>
            </a:extLst>
          </p:cNvPr>
          <p:cNvSpPr txBox="1"/>
          <p:nvPr/>
        </p:nvSpPr>
        <p:spPr>
          <a:xfrm>
            <a:off x="681938" y="1606422"/>
            <a:ext cx="4159560" cy="36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126" rtl="1"/>
            <a:r>
              <a:rPr lang="fa-IR" sz="1799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حوزه وظایف و اختیارات شرکت راه آهن</a:t>
            </a:r>
            <a:endParaRPr lang="en-US" sz="1799" b="1" dirty="0">
              <a:solidFill>
                <a:prstClr val="black"/>
              </a:solidFill>
              <a:latin typeface="Calibri" panose="020F0502020204030204"/>
              <a:cs typeface="B Zar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757CA-C65A-7FAF-C9FF-AC65430CFFEF}"/>
              </a:ext>
            </a:extLst>
          </p:cNvPr>
          <p:cNvSpPr txBox="1"/>
          <p:nvPr/>
        </p:nvSpPr>
        <p:spPr>
          <a:xfrm>
            <a:off x="5932275" y="4020985"/>
            <a:ext cx="5609119" cy="230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26" rtl="1"/>
            <a:r>
              <a:rPr lang="ar-SA" sz="23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تهیه و نظارت بر آئین نامه‌ تعیین انواع تخلفات و جرایم مربوط به سیر و حرکت ناوگان </a:t>
            </a:r>
            <a:r>
              <a:rPr lang="fa-IR" sz="23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 </a:t>
            </a:r>
          </a:p>
          <a:p>
            <a:pPr algn="just" defTabSz="914126" rtl="1"/>
            <a:r>
              <a:rPr lang="fa-IR" sz="23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مستند قانونی: </a:t>
            </a:r>
            <a:r>
              <a:rPr lang="fa-IR" sz="2399" dirty="0">
                <a:solidFill>
                  <a:prstClr val="black"/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تبصره 1 ماده 2 ق. د. </a:t>
            </a:r>
          </a:p>
          <a:p>
            <a:pPr algn="just" defTabSz="914126" rtl="1"/>
            <a:r>
              <a:rPr lang="fa-IR" sz="23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مرجع تدوین: </a:t>
            </a:r>
            <a:r>
              <a:rPr lang="fa-IR" sz="23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هیات مدیره راه آهن</a:t>
            </a:r>
          </a:p>
          <a:p>
            <a:pPr algn="just" defTabSz="914126" rtl="1"/>
            <a:r>
              <a:rPr lang="fa-IR" sz="23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مرجع تصویب: </a:t>
            </a:r>
            <a:r>
              <a:rPr lang="fa-IR" sz="23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هیات وزیران</a:t>
            </a:r>
          </a:p>
          <a:p>
            <a:pPr algn="just" defTabSz="914126" rtl="1"/>
            <a:r>
              <a:rPr lang="fa-IR" sz="23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مرجع نظارت بر اجرا:</a:t>
            </a:r>
            <a:r>
              <a:rPr lang="ar-SA" sz="2399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B Traffic" panose="00000400000000000000" pitchFamily="2" charset="-78"/>
              </a:rPr>
              <a:t> </a:t>
            </a:r>
            <a:r>
              <a:rPr lang="fa-IR" sz="239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شرکت راه آهن</a:t>
            </a:r>
            <a:endParaRPr lang="en-US" sz="2399" b="1" dirty="0">
              <a:solidFill>
                <a:prstClr val="black"/>
              </a:solidFill>
              <a:latin typeface="Calibri" panose="020F0502020204030204"/>
              <a:cs typeface="B Zar" pitchFamily="2" charset="-78"/>
            </a:endParaRPr>
          </a:p>
        </p:txBody>
      </p:sp>
      <p:pic>
        <p:nvPicPr>
          <p:cNvPr id="13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EACC5FFC-E377-6FB1-285A-0D07D6CA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92" y="2683929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C6FC551A-D84E-4B2F-32CC-6012D618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74" y="3768578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FE7AA441-C09E-3267-F740-2A24F837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2" y="2692523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1120DE37-7FE6-E33C-37B9-DB3922A3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" y="3776214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ADB55E-7AA8-7412-0EAB-B5BB5BF92672}"/>
              </a:ext>
            </a:extLst>
          </p:cNvPr>
          <p:cNvSpPr txBox="1"/>
          <p:nvPr/>
        </p:nvSpPr>
        <p:spPr>
          <a:xfrm>
            <a:off x="558431" y="5315327"/>
            <a:ext cx="4172430" cy="923090"/>
          </a:xfrm>
          <a:prstGeom prst="rect">
            <a:avLst/>
          </a:prstGeom>
          <a:solidFill>
            <a:srgbClr val="E0EEFF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just" rtl="1">
              <a:defRPr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defRPr>
            </a:lvl1pPr>
          </a:lstStyle>
          <a:p>
            <a:pPr defTabSz="914126"/>
            <a:r>
              <a:rPr lang="fa-IR" sz="1799" dirty="0">
                <a:solidFill>
                  <a:prstClr val="black"/>
                </a:solidFill>
              </a:rPr>
              <a:t>نکته 2: </a:t>
            </a:r>
            <a:r>
              <a:rPr lang="ar-SA" sz="1799" b="0" dirty="0">
                <a:solidFill>
                  <a:prstClr val="black"/>
                </a:solidFill>
              </a:rPr>
              <a:t>ذکر محدوده‌ دقیق مبالغ جرائم در این ماده‌ قانونی موجب شده تا بر اثر تورم قیمت ها، ارزش این اختیارات به </a:t>
            </a:r>
            <a:r>
              <a:rPr lang="fa-IR" sz="1799" b="0" dirty="0">
                <a:solidFill>
                  <a:prstClr val="black"/>
                </a:solidFill>
              </a:rPr>
              <a:t>حداقل</a:t>
            </a:r>
            <a:r>
              <a:rPr lang="ar-SA" sz="1799" b="0" dirty="0">
                <a:solidFill>
                  <a:prstClr val="black"/>
                </a:solidFill>
              </a:rPr>
              <a:t> تنزل پیدا کند. </a:t>
            </a:r>
            <a:endParaRPr lang="en-US" sz="1799" b="0" dirty="0">
              <a:solidFill>
                <a:prstClr val="black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CCDDF1D-C9C3-B0BE-9969-8E03BFA58CF1}"/>
              </a:ext>
            </a:extLst>
          </p:cNvPr>
          <p:cNvSpPr txBox="1">
            <a:spLocks/>
          </p:cNvSpPr>
          <p:nvPr/>
        </p:nvSpPr>
        <p:spPr>
          <a:xfrm>
            <a:off x="837981" y="10207"/>
            <a:ext cx="10512862" cy="75634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/>
            <a:r>
              <a:rPr lang="ar-SA" sz="3599" b="1" i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اختیارات و مسئولیت های</a:t>
            </a:r>
            <a:r>
              <a:rPr lang="fa-IR" sz="3599" b="1" i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raffic" panose="00000400000000000000" pitchFamily="2" charset="-78"/>
              </a:rPr>
              <a:t> قانونی راه آهن</a:t>
            </a:r>
            <a:endParaRPr lang="en-US" sz="3599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cs typeface="B Zar" pitchFamily="2" charset="-78"/>
            </a:endParaRPr>
          </a:p>
        </p:txBody>
      </p:sp>
      <p:pic>
        <p:nvPicPr>
          <p:cNvPr id="11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15A7F774-5E83-CC5D-C2CF-413811238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73" y="3730269"/>
            <a:ext cx="313840" cy="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6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2670</Words>
  <Application>Microsoft Office PowerPoint</Application>
  <PresentationFormat>Custom</PresentationFormat>
  <Paragraphs>265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B Titr</vt:lpstr>
      <vt:lpstr>B Traffic</vt:lpstr>
      <vt:lpstr>Calibri</vt:lpstr>
      <vt:lpstr>Calibri Light</vt:lpstr>
      <vt:lpstr>mitra</vt:lpstr>
      <vt:lpstr>Times New Roman</vt:lpstr>
      <vt:lpstr>Wingdings</vt:lpstr>
      <vt:lpstr>ساحل</vt:lpstr>
      <vt:lpstr>Office Theme</vt:lpstr>
      <vt:lpstr>1_Office Theme</vt:lpstr>
      <vt:lpstr>تاسیس نهاد رگولاتوری ریلی در ایران: الزامات و الگوی پیشنهادی</vt:lpstr>
      <vt:lpstr>فهرست مطالب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اختیارات و مسئولیت های قانونی راه آهن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اختیارات و مسئولیت های قانونی راه آهن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Afsaneh Shafiei</dc:creator>
  <cp:lastModifiedBy>acer</cp:lastModifiedBy>
  <cp:revision>172</cp:revision>
  <dcterms:created xsi:type="dcterms:W3CDTF">2021-12-05T06:05:37Z</dcterms:created>
  <dcterms:modified xsi:type="dcterms:W3CDTF">2023-05-01T19:20:50Z</dcterms:modified>
</cp:coreProperties>
</file>